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61"/>
  </p:notesMasterIdLst>
  <p:sldIdLst>
    <p:sldId id="256" r:id="rId2"/>
    <p:sldId id="287" r:id="rId3"/>
    <p:sldId id="302" r:id="rId4"/>
    <p:sldId id="304" r:id="rId5"/>
    <p:sldId id="303" r:id="rId6"/>
    <p:sldId id="305" r:id="rId7"/>
    <p:sldId id="318" r:id="rId8"/>
    <p:sldId id="288" r:id="rId9"/>
    <p:sldId id="323" r:id="rId10"/>
    <p:sldId id="324" r:id="rId11"/>
    <p:sldId id="306" r:id="rId12"/>
    <p:sldId id="307" r:id="rId13"/>
    <p:sldId id="308" r:id="rId14"/>
    <p:sldId id="309" r:id="rId15"/>
    <p:sldId id="310" r:id="rId16"/>
    <p:sldId id="311" r:id="rId17"/>
    <p:sldId id="312" r:id="rId18"/>
    <p:sldId id="313" r:id="rId19"/>
    <p:sldId id="314" r:id="rId20"/>
    <p:sldId id="315" r:id="rId21"/>
    <p:sldId id="316" r:id="rId22"/>
    <p:sldId id="264" r:id="rId23"/>
    <p:sldId id="265" r:id="rId24"/>
    <p:sldId id="266" r:id="rId25"/>
    <p:sldId id="267" r:id="rId26"/>
    <p:sldId id="291" r:id="rId27"/>
    <p:sldId id="268" r:id="rId28"/>
    <p:sldId id="319" r:id="rId29"/>
    <p:sldId id="269"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20" r:id="rId44"/>
    <p:sldId id="317" r:id="rId45"/>
    <p:sldId id="300" r:id="rId46"/>
    <p:sldId id="301" r:id="rId47"/>
    <p:sldId id="325" r:id="rId48"/>
    <p:sldId id="284" r:id="rId49"/>
    <p:sldId id="285" r:id="rId50"/>
    <p:sldId id="286" r:id="rId51"/>
    <p:sldId id="293" r:id="rId52"/>
    <p:sldId id="294" r:id="rId53"/>
    <p:sldId id="295" r:id="rId54"/>
    <p:sldId id="296" r:id="rId55"/>
    <p:sldId id="297" r:id="rId56"/>
    <p:sldId id="298" r:id="rId57"/>
    <p:sldId id="299"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3087"/>
  </p:normalViewPr>
  <p:slideViewPr>
    <p:cSldViewPr snapToGrid="0" snapToObjects="1">
      <p:cViewPr>
        <p:scale>
          <a:sx n="69" d="100"/>
          <a:sy n="69" d="100"/>
        </p:scale>
        <p:origin x="240" y="6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38</a:t>
            </a:fld>
            <a:endParaRPr lang="en-US"/>
          </a:p>
        </p:txBody>
      </p:sp>
    </p:spTree>
    <p:extLst>
      <p:ext uri="{BB962C8B-B14F-4D97-AF65-F5344CB8AC3E}">
        <p14:creationId xmlns:p14="http://schemas.microsoft.com/office/powerpoint/2010/main" val="9967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95% confidence that our truebeta1 fall in the interval (</a:t>
            </a:r>
            <a:r>
              <a:rPr lang="mr-IN" dirty="0" smtClean="0"/>
              <a:t>…</a:t>
            </a:r>
            <a:r>
              <a:rPr lang="en-US" dirty="0" smtClean="0"/>
              <a:t>, </a:t>
            </a:r>
            <a:r>
              <a:rPr lang="mr-IN" dirty="0" smtClean="0"/>
              <a:t>…</a:t>
            </a:r>
            <a:r>
              <a:rPr lang="en-US" dirty="0" smtClean="0"/>
              <a:t>)</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137734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a:t>
            </a:r>
            <a:r>
              <a:rPr lang="en-US" dirty="0" err="1" smtClean="0"/>
              <a:t>predection</a:t>
            </a:r>
            <a:r>
              <a:rPr lang="en-US" dirty="0" smtClean="0"/>
              <a:t> 95% CI wider because of the measurement error</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2524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81217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smtClean="0">
                <a:solidFill>
                  <a:schemeClr val="tx1">
                    <a:lumMod val="75000"/>
                    <a:lumOff val="25000"/>
                  </a:schemeClr>
                </a:solidFill>
                <a:effectLst/>
                <a:latin typeface="Karla" charset="0"/>
                <a:ea typeface="Karla" charset="0"/>
                <a:cs typeface="Karla" charset="0"/>
              </a:rPr>
              <a:t>CS109A </a:t>
            </a:r>
            <a:r>
              <a:rPr lang="en-US" sz="3200" kern="1200" dirty="0">
                <a:solidFill>
                  <a:schemeClr val="tx1">
                    <a:lumMod val="75000"/>
                    <a:lumOff val="25000"/>
                  </a:schemeClr>
                </a:solidFill>
                <a:effectLst/>
                <a:latin typeface="Karla" charset="0"/>
                <a:ea typeface="Karla" charset="0"/>
                <a:cs typeface="Karla" charset="0"/>
              </a:rPr>
              <a:t>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a:t>
            </a:r>
            <a:r>
              <a:rPr lang="en-US" sz="2400" b="0" i="0" dirty="0" smtClean="0">
                <a:solidFill>
                  <a:schemeClr val="tx1">
                    <a:lumMod val="75000"/>
                    <a:lumOff val="25000"/>
                  </a:schemeClr>
                </a:solidFill>
                <a:latin typeface="Karla" charset="0"/>
                <a:ea typeface="Karla" charset="0"/>
                <a:cs typeface="Karla" charset="0"/>
              </a:rPr>
              <a:t>Protopapas,</a:t>
            </a:r>
            <a:r>
              <a:rPr lang="en-US" sz="2400" b="0" i="0" baseline="0" dirty="0" smtClean="0">
                <a:solidFill>
                  <a:schemeClr val="tx1">
                    <a:lumMod val="75000"/>
                    <a:lumOff val="25000"/>
                  </a:schemeClr>
                </a:solidFill>
                <a:latin typeface="Karla" charset="0"/>
                <a:ea typeface="Karla" charset="0"/>
                <a:cs typeface="Karla" charset="0"/>
              </a:rPr>
              <a:t> </a:t>
            </a:r>
            <a:r>
              <a:rPr lang="en-US" sz="2400" b="0" i="0" dirty="0" smtClean="0">
                <a:solidFill>
                  <a:schemeClr val="tx1">
                    <a:lumMod val="75000"/>
                    <a:lumOff val="25000"/>
                  </a:schemeClr>
                </a:solidFill>
                <a:latin typeface="Karla" charset="0"/>
                <a:ea typeface="Karla" charset="0"/>
                <a:cs typeface="Karla" charset="0"/>
              </a:rPr>
              <a:t>Kevin Rader and Chris Tanner</a:t>
            </a:r>
            <a:endParaRPr lang="en-US" sz="24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9/23/19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C97AD-AFC0-554F-94A1-5BEEF625382B}" type="datetime1">
              <a:rPr lang="en-US" smtClean="0"/>
              <a:t>9/23/19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20DBF8-E6AF-4747-BA3A-7DD781293A0D}" type="datetime1">
              <a:rPr lang="en-US" smtClean="0"/>
              <a:t>9/23/19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smtClean="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a:t>
            </a:r>
            <a:r>
              <a:rPr lang="en-US" sz="1100" cap="small" baseline="0" dirty="0">
                <a:solidFill>
                  <a:schemeClr val="tx1">
                    <a:lumMod val="50000"/>
                    <a:lumOff val="50000"/>
                  </a:schemeClr>
                </a:solidFill>
                <a:latin typeface="Karla" charset="0"/>
                <a:ea typeface="Karla" charset="0"/>
                <a:cs typeface="Karla" charset="0"/>
              </a:rPr>
              <a:t>, Protopapas, </a:t>
            </a:r>
            <a:r>
              <a:rPr lang="en-US" sz="1100" cap="small" baseline="0" dirty="0" smtClean="0">
                <a:solidFill>
                  <a:schemeClr val="tx1">
                    <a:lumMod val="50000"/>
                    <a:lumOff val="50000"/>
                  </a:schemeClr>
                </a:solidFill>
                <a:latin typeface="Karla" charset="0"/>
                <a:ea typeface="Karla" charset="0"/>
                <a:cs typeface="Karla" charset="0"/>
              </a:rPr>
              <a:t>Rader, Tanner</a:t>
            </a:r>
            <a:endParaRPr lang="en-US" sz="1100" cap="small" baseline="0" dirty="0">
              <a:solidFill>
                <a:schemeClr val="tx1">
                  <a:lumMod val="50000"/>
                  <a:lumOff val="50000"/>
                </a:schemeClr>
              </a:solidFill>
              <a:latin typeface="Karla" charset="0"/>
              <a:ea typeface="Karla" charset="0"/>
              <a:cs typeface="Karla" charset="0"/>
            </a:endParaRP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9/23/19</a:t>
            </a:fld>
            <a:endParaRPr lang="en-US"/>
          </a:p>
        </p:txBody>
      </p:sp>
      <p:sp>
        <p:nvSpPr>
          <p:cNvPr id="5" name="Footer Placeholder 4"/>
          <p:cNvSpPr>
            <a:spLocks noGrp="1"/>
          </p:cNvSpPr>
          <p:nvPr>
            <p:ph type="ftr" sz="quarter" idx="11"/>
          </p:nvPr>
        </p:nvSpPr>
        <p:spPr/>
        <p:txBody>
          <a:bodyPr/>
          <a:lstStyle/>
          <a:p>
            <a:r>
              <a:rPr lang="en-US" smtClean="0"/>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8" name="Group 7"/>
          <p:cNvGrpSpPr>
            <a:grpSpLocks/>
          </p:cNvGrpSpPr>
          <p:nvPr userDrawn="1"/>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smtClean="0">
                <a:solidFill>
                  <a:schemeClr val="tx1">
                    <a:lumMod val="50000"/>
                    <a:lumOff val="50000"/>
                  </a:schemeClr>
                </a:solidFill>
                <a:latin typeface="Karla" charset="0"/>
                <a:ea typeface="Karla" charset="0"/>
                <a:cs typeface="Karla" charset="0"/>
              </a:rPr>
              <a:t>CS109A, Protopapas, Rader, Tanner</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9/23/19</a:t>
            </a:fld>
            <a:endParaRPr lang="en-US"/>
          </a:p>
        </p:txBody>
      </p:sp>
      <p:sp>
        <p:nvSpPr>
          <p:cNvPr id="6" name="Footer Placeholder 5"/>
          <p:cNvSpPr>
            <a:spLocks noGrp="1"/>
          </p:cNvSpPr>
          <p:nvPr>
            <p:ph type="ftr" sz="quarter" idx="11"/>
          </p:nvPr>
        </p:nvSpPr>
        <p:spPr/>
        <p:txBody>
          <a:bodyPr/>
          <a:lstStyle/>
          <a:p>
            <a:r>
              <a:rPr lang="en-US" smtClean="0"/>
              <a:t>LML Colombia 2018</a:t>
            </a:r>
            <a:endParaRPr lang="en-US" dirty="0" smtClean="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9/23/19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9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92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920.png"/><Relationship Id="rId5"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920.png"/><Relationship Id="rId5" Type="http://schemas.openxmlformats.org/officeDocument/2006/relationships/image" Target="../media/image421.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4" Type="http://schemas.openxmlformats.org/officeDocument/2006/relationships/image" Target="../media/image470.png"/><Relationship Id="rId5" Type="http://schemas.openxmlformats.org/officeDocument/2006/relationships/image" Target="../media/image22.png"/><Relationship Id="rId6" Type="http://schemas.openxmlformats.org/officeDocument/2006/relationships/image" Target="../media/image4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500.png"/></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0.png"/><Relationship Id="rId4" Type="http://schemas.openxmlformats.org/officeDocument/2006/relationships/image" Target="../media/image111.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 Id="rId3" Type="http://schemas.openxmlformats.org/officeDocument/2006/relationships/image" Target="../media/image4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5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image" Target="../media/image6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6" Type="http://schemas.openxmlformats.org/officeDocument/2006/relationships/image" Target="../media/image420.png"/><Relationship Id="rId7" Type="http://schemas.openxmlformats.org/officeDocument/2006/relationships/image" Target="../media/image430.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a:t>6</a:t>
            </a:r>
            <a:r>
              <a:rPr lang="en-US" dirty="0" smtClean="0"/>
              <a:t>: </a:t>
            </a:r>
            <a:r>
              <a:rPr lang="en-US" dirty="0"/>
              <a:t>Multiple </a:t>
            </a:r>
            <a:r>
              <a:rPr lang="en-US" dirty="0" smtClean="0"/>
              <a:t>and Poly Linear Regression</a:t>
            </a:r>
            <a:br>
              <a:rPr lang="en-US" dirty="0" smtClean="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charset="0"/>
                            <a:ea typeface="Karla" charset="0"/>
                            <a:cs typeface="Karla" charset="0"/>
                          </a:rPr>
                        </m:ctrlPr>
                      </m:accPr>
                      <m:e>
                        <m:r>
                          <a:rPr lang="en-US" sz="2400">
                            <a:latin typeface="Cambria Math" charset="0"/>
                            <a:ea typeface="Karla" charset="0"/>
                            <a:cs typeface="Karla" charset="0"/>
                          </a:rPr>
                          <m:t>𝑓</m:t>
                        </m:r>
                      </m:e>
                    </m:acc>
                    <m:r>
                      <a:rPr lang="en-US" sz="2400">
                        <a:latin typeface="Cambria Math"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Multi-linear </a:t>
                </a:r>
                <a:r>
                  <a:rPr lang="en-US" dirty="0" smtClean="0">
                    <a:solidFill>
                      <a:schemeClr val="bg1">
                        <a:lumMod val="85000"/>
                      </a:schemeClr>
                    </a:solidFill>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Interaction terms </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Polynomial Regression </a:t>
                </a:r>
                <a:endParaRPr lang="en-US" dirty="0" smtClean="0">
                  <a:solidFill>
                    <a:schemeClr val="bg1">
                      <a:lumMod val="8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bg1">
                        <a:lumMod val="85000"/>
                      </a:schemeClr>
                    </a:solidFill>
                    <a:latin typeface="Karla" charset="0"/>
                    <a:ea typeface="Karla" charset="0"/>
                    <a:cs typeface="Karla" charset="0"/>
                  </a:rPr>
                  <a:t>Linear Algebra Formulation</a:t>
                </a:r>
                <a:endParaRPr lang="en-US" dirty="0">
                  <a:solidFill>
                    <a:schemeClr val="bg1">
                      <a:lumMod val="85000"/>
                    </a:schemeClr>
                  </a:solidFill>
                  <a:latin typeface="Karla" charset="0"/>
                  <a:ea typeface="Karla" charset="0"/>
                  <a:cs typeface="Karla"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a:p>
        </p:txBody>
      </p:sp>
    </p:spTree>
    <p:extLst>
      <p:ext uri="{BB962C8B-B14F-4D97-AF65-F5344CB8AC3E}">
        <p14:creationId xmlns:p14="http://schemas.microsoft.com/office/powerpoint/2010/main" val="982326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a:t>
                </a:r>
                <a:r>
                  <a:rPr lang="en-US" sz="2400" dirty="0" smtClean="0"/>
                  <a:t>each bootstrap sample, we have one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a:t>
                </a:r>
                <a:r>
                  <a:rPr lang="en-US" sz="2400" dirty="0" smtClean="0"/>
                  <a:t>which we can use to predict </a:t>
                </a:r>
                <a:r>
                  <a:rPr lang="en-US" sz="2400" i="1" dirty="0" smtClean="0">
                    <a:latin typeface="Cambria Math" charset="0"/>
                    <a:ea typeface="Cambria Math" charset="0"/>
                    <a:cs typeface="Cambria Math" charset="0"/>
                  </a:rPr>
                  <a:t>y</a:t>
                </a:r>
                <a:r>
                  <a:rPr lang="en-US" sz="2400" dirty="0" smtClean="0"/>
                  <a:t> for all </a:t>
                </a:r>
                <a:r>
                  <a:rPr lang="en-US" sz="2400" i="1" dirty="0" smtClean="0">
                    <a:latin typeface="Cambria Math" charset="0"/>
                    <a:ea typeface="Cambria Math" charset="0"/>
                    <a:cs typeface="Cambria Math" charset="0"/>
                  </a:rPr>
                  <a:t>x’</a:t>
                </a:r>
                <a:r>
                  <a:rPr lang="en-US" sz="2400" dirty="0" smtClean="0"/>
                  <a:t>s. </a:t>
                </a:r>
                <a:endParaRPr lang="en-US" sz="2400"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a:t>
            </a:r>
            <a:r>
              <a:rPr lang="en-US" sz="2400" dirty="0" smtClean="0"/>
              <a:t>models given </a:t>
            </a:r>
            <a:r>
              <a:rPr lang="en-US" sz="2400" dirty="0"/>
              <a:t>the </a:t>
            </a:r>
            <a:r>
              <a:rPr lang="en-US" sz="2400"/>
              <a:t>fitted </a:t>
            </a:r>
            <a:r>
              <a:rPr lang="en-US" sz="2400" smtClean="0"/>
              <a:t>coefficients. </a:t>
            </a:r>
            <a:endParaRPr lang="en-US" sz="2400" dirty="0"/>
          </a:p>
        </p:txBody>
      </p:sp>
    </p:spTree>
    <p:extLst>
      <p:ext uri="{BB962C8B-B14F-4D97-AF65-F5344CB8AC3E}">
        <p14:creationId xmlns:p14="http://schemas.microsoft.com/office/powerpoint/2010/main" val="1459663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a:t>
            </a:r>
            <a:r>
              <a:rPr lang="en-US" sz="2400" dirty="0" smtClean="0"/>
              <a:t>bootstrapped sample</a:t>
            </a:r>
            <a:r>
              <a:rPr lang="en-US" sz="2400" dirty="0"/>
              <a:t>. </a:t>
            </a:r>
          </a:p>
        </p:txBody>
      </p:sp>
    </p:spTree>
    <p:extLst>
      <p:ext uri="{BB962C8B-B14F-4D97-AF65-F5344CB8AC3E}">
        <p14:creationId xmlns:p14="http://schemas.microsoft.com/office/powerpoint/2010/main" val="510211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xmlns=""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a:t>
            </a:r>
            <a:r>
              <a:rPr lang="en-US" sz="2400" dirty="0" smtClean="0"/>
              <a:t>bootstrapped samples. </a:t>
            </a:r>
            <a:endParaRPr lang="en-US" sz="2400" dirty="0"/>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For every </a:t>
                </a:r>
                <a14:m>
                  <m:oMath xmlns:m="http://schemas.openxmlformats.org/officeDocument/2006/math">
                    <m:r>
                      <a:rPr lang="en-US" sz="2400" b="0" i="1" smtClean="0">
                        <a:latin typeface="Cambria Math" charset="0"/>
                      </a:rPr>
                      <m:t>𝑥</m:t>
                    </m:r>
                  </m:oMath>
                </a14:m>
                <a:r>
                  <a:rPr lang="en-US" sz="2400" dirty="0"/>
                  <a:t>, we calculate the mean of the </a:t>
                </a:r>
                <a:r>
                  <a:rPr lang="en-US" sz="2400" dirty="0" smtClean="0"/>
                  <a:t>models,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𝑓</m:t>
                        </m:r>
                      </m:e>
                    </m:acc>
                  </m:oMath>
                </a14:m>
                <a:r>
                  <a:rPr lang="en-US" sz="2400" dirty="0"/>
                  <a:t> (shown with dotted line) and the 95% CI of those </a:t>
                </a:r>
                <a:r>
                  <a:rPr lang="en-US" sz="2400" dirty="0" smtClean="0"/>
                  <a:t>models (shaded </a:t>
                </a:r>
                <a:r>
                  <a:rPr lang="en-US" sz="2400" dirty="0"/>
                  <a:t>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smtClean="0"/>
                    <a:t>Estimated </a:t>
                  </a:r>
                  <a14:m>
                    <m:oMath xmlns:m="http://schemas.openxmlformats.org/officeDocument/2006/math">
                      <m:acc>
                        <m:accPr>
                          <m:chr m:val="̂"/>
                          <m:ctrlPr>
                            <a:rPr lang="en-US" i="1" dirty="0" smtClean="0">
                              <a:latin typeface="Cambria Math"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xmlns=""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b="1" dirty="0" smtClean="0">
                <a:solidFill>
                  <a:schemeClr val="accent1">
                    <a:lumMod val="75000"/>
                  </a:schemeClr>
                </a:solidFill>
              </a:rPr>
              <a:t>Office Hours</a:t>
            </a:r>
            <a:r>
              <a:rPr lang="en-US" sz="2800" dirty="0" smtClean="0">
                <a:solidFill>
                  <a:schemeClr val="tx1">
                    <a:lumMod val="75000"/>
                    <a:lumOff val="25000"/>
                  </a:schemeClr>
                </a:solidFill>
              </a:rPr>
              <a:t>:</a:t>
            </a:r>
          </a:p>
          <a:p>
            <a:pPr marL="400023" lvl="1" indent="0">
              <a:spcAft>
                <a:spcPts val="1100"/>
              </a:spcAft>
              <a:buNone/>
            </a:pPr>
            <a:r>
              <a:rPr lang="en-US" dirty="0" smtClean="0">
                <a:solidFill>
                  <a:schemeClr val="tx1">
                    <a:lumMod val="75000"/>
                    <a:lumOff val="25000"/>
                  </a:schemeClr>
                </a:solidFill>
              </a:rPr>
              <a:t>		More office hours, schedule will be posted soon.</a:t>
            </a:r>
          </a:p>
          <a:p>
            <a:pPr marL="400023" lvl="1" indent="0">
              <a:spcAft>
                <a:spcPts val="1100"/>
              </a:spcAft>
              <a:buNone/>
            </a:pPr>
            <a:r>
              <a:rPr lang="en-US" dirty="0">
                <a:solidFill>
                  <a:schemeClr val="tx1">
                    <a:lumMod val="75000"/>
                    <a:lumOff val="25000"/>
                  </a:schemeClr>
                </a:solidFill>
              </a:rPr>
              <a:t>	</a:t>
            </a:r>
            <a:r>
              <a:rPr lang="en-US" dirty="0" smtClean="0">
                <a:solidFill>
                  <a:schemeClr val="tx1">
                    <a:lumMod val="75000"/>
                    <a:lumOff val="25000"/>
                  </a:schemeClr>
                </a:solidFill>
              </a:rPr>
              <a:t>	On-line office hours are for everyone, please take advantage of them.</a:t>
            </a:r>
            <a:endParaRPr lang="en-US" b="1" dirty="0" smtClean="0">
              <a:solidFill>
                <a:schemeClr val="accent1">
                  <a:lumMod val="75000"/>
                </a:schemeClr>
              </a:solidFill>
            </a:endParaRPr>
          </a:p>
          <a:p>
            <a:pPr marL="12700" lvl="1" indent="385763">
              <a:spcAft>
                <a:spcPts val="1100"/>
              </a:spcAft>
              <a:buFont typeface="Arial" charset="0"/>
              <a:buChar char="•"/>
            </a:pPr>
            <a:r>
              <a:rPr lang="en-US" b="1" dirty="0">
                <a:solidFill>
                  <a:schemeClr val="accent1">
                    <a:lumMod val="75000"/>
                  </a:schemeClr>
                </a:solidFill>
              </a:rPr>
              <a:t> </a:t>
            </a:r>
            <a:r>
              <a:rPr lang="en-US" b="1" dirty="0" smtClean="0">
                <a:solidFill>
                  <a:schemeClr val="accent1">
                    <a:lumMod val="75000"/>
                  </a:schemeClr>
                </a:solidFill>
              </a:rPr>
              <a:t>Projects:</a:t>
            </a:r>
          </a:p>
          <a:p>
            <a:pPr marL="412725" lvl="2" indent="0">
              <a:spcAft>
                <a:spcPts val="1100"/>
              </a:spcAft>
              <a:buNone/>
            </a:pPr>
            <a:r>
              <a:rPr lang="en-US" sz="2800" dirty="0" smtClean="0">
                <a:solidFill>
                  <a:schemeClr val="tx1">
                    <a:lumMod val="75000"/>
                    <a:lumOff val="25000"/>
                  </a:schemeClr>
                </a:solidFill>
              </a:rPr>
              <a:t>		Project guidelines and project descriptions will be posted Thursday 9/25.</a:t>
            </a:r>
          </a:p>
          <a:p>
            <a:pPr marL="412725" lvl="2" indent="0">
              <a:spcAft>
                <a:spcPts val="1100"/>
              </a:spcAft>
              <a:buNone/>
            </a:pPr>
            <a:r>
              <a:rPr lang="en-US" sz="2800" b="1" dirty="0">
                <a:solidFill>
                  <a:schemeClr val="tx1">
                    <a:lumMod val="75000"/>
                    <a:lumOff val="25000"/>
                  </a:schemeClr>
                </a:solidFill>
              </a:rPr>
              <a:t>	</a:t>
            </a:r>
            <a:r>
              <a:rPr lang="en-US" sz="2800" b="1" dirty="0" smtClean="0">
                <a:solidFill>
                  <a:schemeClr val="tx1">
                    <a:lumMod val="75000"/>
                    <a:lumOff val="25000"/>
                  </a:schemeClr>
                </a:solidFill>
              </a:rPr>
              <a:t>	</a:t>
            </a:r>
            <a:r>
              <a:rPr lang="en-US" sz="2800" dirty="0">
                <a:solidFill>
                  <a:schemeClr val="tx1">
                    <a:lumMod val="75000"/>
                    <a:lumOff val="25000"/>
                  </a:schemeClr>
                </a:solidFill>
              </a:rPr>
              <a:t>Milestone-1: Signup for project is Wed 10/2 </a:t>
            </a:r>
            <a:r>
              <a:rPr lang="en-US" b="1" dirty="0" smtClean="0">
                <a:solidFill>
                  <a:schemeClr val="accent1">
                    <a:lumMod val="75000"/>
                  </a:schemeClr>
                </a:solidFill>
              </a:rPr>
              <a:t>.</a:t>
            </a:r>
            <a:endParaRPr lang="en-US" b="1" dirty="0">
              <a:solidFill>
                <a:schemeClr val="accent1">
                  <a:lumMod val="75000"/>
                </a:schemeClr>
              </a:solidFill>
            </a:endParaRPr>
          </a:p>
          <a:p>
            <a:pPr marL="400023" lvl="1" indent="0">
              <a:spcAft>
                <a:spcPts val="1100"/>
              </a:spcAft>
              <a:buNone/>
            </a:pPr>
            <a:r>
              <a:rPr lang="en-US" dirty="0" smtClean="0"/>
              <a:t> </a:t>
            </a:r>
            <a:r>
              <a:rPr lang="en-US" dirty="0"/>
              <a:t/>
            </a:r>
            <a:br>
              <a:rPr lang="en-US" dirty="0"/>
            </a:br>
            <a:endParaRPr lang="en-US" dirty="0" smtClean="0">
              <a:solidFill>
                <a:schemeClr val="tx1">
                  <a:lumMod val="75000"/>
                  <a:lumOff val="25000"/>
                </a:schemeClr>
              </a:solidFill>
            </a:endParaRPr>
          </a:p>
        </p:txBody>
      </p:sp>
      <p:sp>
        <p:nvSpPr>
          <p:cNvPr id="8" name="Title 1">
            <a:extLst>
              <a:ext uri="{FF2B5EF4-FFF2-40B4-BE49-F238E27FC236}">
                <a16:creationId xmlns:a16="http://schemas.microsoft.com/office/drawing/2014/main" xmlns=""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smtClean="0">
                    <a:latin typeface="Karla" charset="0"/>
                    <a:ea typeface="Karla" charset="0"/>
                    <a:cs typeface="Karla" charset="0"/>
                  </a:rPr>
                  <a:t>Confidence in predicting </a:t>
                </a:r>
                <a14:m>
                  <m:oMath xmlns:m="http://schemas.openxmlformats.org/officeDocument/2006/math">
                    <m:acc>
                      <m:accPr>
                        <m:chr m:val="̂"/>
                        <m:ctrlPr>
                          <a:rPr lang="en-US" i="1">
                            <a:latin typeface="Cambria Math"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 </a:t>
            </a:r>
          </a:p>
          <a:p>
            <a:r>
              <a:rPr lang="en-US" sz="2400" dirty="0" smtClean="0"/>
              <a:t> </a:t>
            </a:r>
            <a:endParaRPr lang="en-US" sz="2400" dirty="0"/>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smtClean="0"/>
                  <a:t>for a given </a:t>
                </a:r>
                <a:r>
                  <a:rPr lang="en-US" sz="2400" i="1" dirty="0" smtClean="0">
                    <a:latin typeface="Cambria Math" charset="0"/>
                    <a:ea typeface="Cambria Math" charset="0"/>
                    <a:cs typeface="Cambria Math" charset="0"/>
                  </a:rPr>
                  <a:t>x</a:t>
                </a:r>
                <a:r>
                  <a:rPr lang="en-US" sz="2400" dirty="0" smtClean="0"/>
                  <a:t>, w</a:t>
                </a:r>
                <a:r>
                  <a:rPr lang="en-US" sz="2400" b="0" dirty="0" smtClean="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charset="0"/>
                          </a:rPr>
                        </m:ctrlPr>
                      </m:dPr>
                      <m:e>
                        <m:r>
                          <a:rPr lang="en-US" sz="2400" b="0" i="1" smtClean="0">
                            <a:latin typeface="Cambria Math" charset="0"/>
                          </a:rPr>
                          <m:t>𝑥</m:t>
                        </m:r>
                      </m:e>
                    </m:d>
                  </m:oMath>
                </a14:m>
                <a:endParaRPr lang="en-US" sz="2400" b="0" dirty="0" smtClean="0"/>
              </a:p>
              <a:p>
                <a:pPr marL="342900" indent="-342900">
                  <a:buFont typeface="Arial" charset="0"/>
                  <a:buChar char="•"/>
                </a:pPr>
                <a:r>
                  <a:rPr lang="en-US" sz="2400" dirty="0" smtClean="0"/>
                  <a:t>for </a:t>
                </a:r>
                <a:r>
                  <a:rPr lang="en-US" sz="2400" dirty="0"/>
                  <a:t>each of these </a:t>
                </a:r>
                <a14:m>
                  <m:oMath xmlns:m="http://schemas.openxmlformats.org/officeDocument/2006/math">
                    <m:r>
                      <a:rPr lang="en-US" sz="2400" i="1">
                        <a:latin typeface="Cambria Math" charset="0"/>
                      </a:rPr>
                      <m:t>𝑓</m:t>
                    </m:r>
                    <m:d>
                      <m:dPr>
                        <m:ctrlPr>
                          <a:rPr lang="en-US" sz="2400" i="1">
                            <a:latin typeface="Cambria Math"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charset="0"/>
                          </a:rPr>
                        </m:ctrlPr>
                      </m:dPr>
                      <m:e>
                        <m:r>
                          <a:rPr lang="en-US" sz="2400" i="1">
                            <a:latin typeface="Cambria Math" charset="0"/>
                          </a:rPr>
                          <m:t>𝑓</m:t>
                        </m:r>
                        <m:r>
                          <a:rPr lang="en-US" sz="2400" i="1">
                            <a:latin typeface="Cambria Math" charset="0"/>
                          </a:rPr>
                          <m:t>, </m:t>
                        </m:r>
                        <m:sSub>
                          <m:sSubPr>
                            <m:ctrlPr>
                              <a:rPr lang="en-US" sz="2400" i="1">
                                <a:latin typeface="Cambria Math" charset="0"/>
                              </a:rPr>
                            </m:ctrlPr>
                          </m:sSubPr>
                          <m:e>
                            <m:r>
                              <a:rPr lang="en-US" sz="2400" i="1">
                                <a:latin typeface="Cambria Math" charset="0"/>
                              </a:rPr>
                              <m:t>𝜎</m:t>
                            </m:r>
                          </m:e>
                          <m:sub>
                            <m:r>
                              <a:rPr lang="en-US" sz="2400" i="1">
                                <a:latin typeface="Cambria Math" charset="0"/>
                              </a:rPr>
                              <m:t>𝜖</m:t>
                            </m:r>
                          </m:sub>
                        </m:sSub>
                      </m:e>
                    </m:d>
                  </m:oMath>
                </a14:m>
                <a:endParaRPr lang="en-US" sz="2400" dirty="0" smtClean="0"/>
              </a:p>
              <a:p>
                <a:pPr marL="342900" indent="-342900">
                  <a:buFont typeface="Arial" charset="0"/>
                  <a:buChar char="•"/>
                </a:pPr>
                <a:r>
                  <a:rPr lang="en-US" sz="2400" dirty="0"/>
                  <a:t>The prediction confidence intervals are then</a:t>
                </a:r>
              </a:p>
              <a:p>
                <a:r>
                  <a:rPr lang="en-US" sz="2400" dirty="0"/>
                  <a:t> </a:t>
                </a:r>
                <a:r>
                  <a:rPr lang="en-US" sz="2400" dirty="0" smtClean="0"/>
                  <a:t> </a:t>
                </a:r>
                <a:endParaRPr lang="en-US" sz="2400" dirty="0"/>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bg1">
                        <a:lumMod val="85000"/>
                      </a:schemeClr>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 </a:t>
            </a:r>
            <a:endParaRPr lang="en-US" dirty="0"/>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a:t>
            </a:r>
            <a:r>
              <a:rPr lang="en-US" dirty="0" smtClean="0"/>
              <a:t>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r>
              <a:rPr lang="en-US" sz="2400" dirty="0"/>
              <a:t/>
            </a:r>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r>
                  <a:rPr lang="en-US" sz="2400" dirty="0" smtClean="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smtClean="0"/>
                  <a:t> or to </a:t>
                </a:r>
                <a:r>
                  <a:rPr lang="en-US" sz="2400" dirty="0"/>
                  <a:t>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smtClean="0">
                  <a:solidFill>
                    <a:schemeClr val="tx1">
                      <a:lumMod val="75000"/>
                      <a:lumOff val="25000"/>
                    </a:schemeClr>
                  </a:solidFill>
                </a:endParaRPr>
              </a:p>
              <a:p>
                <a:endParaRPr lang="en-US" dirty="0" smtClean="0">
                  <a:solidFill>
                    <a:schemeClr val="tx1">
                      <a:lumMod val="75000"/>
                      <a:lumOff val="25000"/>
                    </a:schemeClr>
                  </a:solidFill>
                </a:endParaRPr>
              </a:p>
              <a:p>
                <a:r>
                  <a:rPr lang="en-US" dirty="0" smtClean="0">
                    <a:solidFill>
                      <a:schemeClr val="tx1">
                        <a:lumMod val="75000"/>
                        <a:lumOff val="25000"/>
                      </a:schemeClr>
                    </a:solidFill>
                  </a:rPr>
                  <a:t>In linear algebra notation </a:t>
                </a:r>
              </a:p>
              <a:p>
                <a:endParaRPr lang="en-US" dirty="0" smtClean="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charset="0"/>
                            </a:rPr>
                          </m:ctrlPr>
                        </m:dPr>
                        <m:e>
                          <m:m>
                            <m:mPr>
                              <m:mcs>
                                <m:mc>
                                  <m:mcPr>
                                    <m:count m:val="1"/>
                                    <m:mcJc m:val="center"/>
                                  </m:mcPr>
                                </m:mc>
                              </m:mcs>
                              <m:ctrlPr>
                                <a:rPr lang="mr-IN"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charset="0"/>
                            </a:rPr>
                          </m:ctrlPr>
                        </m:dPr>
                        <m:e>
                          <m:m>
                            <m:mPr>
                              <m:mcs>
                                <m:mc>
                                  <m:mcPr>
                                    <m:count m:val="3"/>
                                    <m:mcJc m:val="center"/>
                                  </m:mcPr>
                                </m:mc>
                              </m:mcs>
                              <m:ctrlPr>
                                <a:rPr lang="uk-UA" b="0" i="1" smtClean="0">
                                  <a:solidFill>
                                    <a:schemeClr val="tx1">
                                      <a:lumMod val="75000"/>
                                      <a:lumOff val="25000"/>
                                    </a:schemeClr>
                                  </a:solidFill>
                                  <a:latin typeface="Cambria Math"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charset="0"/>
                            </a:rPr>
                          </m:ctrlPr>
                        </m:dPr>
                        <m:e>
                          <m:m>
                            <m:mPr>
                              <m:mcs>
                                <m:mc>
                                  <m:mcPr>
                                    <m:count m:val="1"/>
                                    <m:mcJc m:val="center"/>
                                  </m:mcPr>
                                </m:mc>
                              </m:mcs>
                              <m:ctrlPr>
                                <a:rPr lang="mr-IN" i="1">
                                  <a:solidFill>
                                    <a:schemeClr val="tx1">
                                      <a:lumMod val="75000"/>
                                      <a:lumOff val="25000"/>
                                    </a:schemeClr>
                                  </a:solidFill>
                                  <a:latin typeface="Cambria Math" charset="0"/>
                                </a:rPr>
                              </m:ctrlPr>
                            </m:mP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Multilinear Model, example </a:t>
            </a:r>
            <a:endParaRPr lang="en-US" dirty="0"/>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21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As with the simple linear regression, he standard errors can be calculated either using statistical modeling </a:t>
            </a:r>
          </a:p>
          <a:p>
            <a:endParaRPr lang="en-US" sz="2400" dirty="0"/>
          </a:p>
          <a:p>
            <a:endParaRPr lang="en-US" sz="2400" dirty="0" smtClean="0"/>
          </a:p>
          <a:p>
            <a:endParaRPr lang="en-US" sz="2400" dirty="0"/>
          </a:p>
          <a:p>
            <a:r>
              <a:rPr lang="en-US" sz="2400" dirty="0" smtClean="0"/>
              <a:t>Or </a:t>
            </a:r>
            <a:r>
              <a:rPr lang="en-US" sz="2400" b="1" dirty="0" smtClean="0"/>
              <a:t>bootstrap </a:t>
            </a:r>
          </a:p>
        </p:txBody>
      </p:sp>
      <p:sp>
        <p:nvSpPr>
          <p:cNvPr id="2" name="Title 1"/>
          <p:cNvSpPr>
            <a:spLocks noGrp="1"/>
          </p:cNvSpPr>
          <p:nvPr>
            <p:ph type="title"/>
          </p:nvPr>
        </p:nvSpPr>
        <p:spPr/>
        <p:txBody>
          <a:bodyPr/>
          <a:lstStyle/>
          <a:p>
            <a:r>
              <a:rPr lang="en-US" dirty="0" smtClean="0"/>
              <a:t>Standard Errors for Multiple </a:t>
            </a:r>
            <a:r>
              <a:rPr lang="en-US" dirty="0"/>
              <a:t>Linear Regression</a:t>
            </a:r>
          </a:p>
        </p:txBody>
      </p:sp>
      <p:sp>
        <p:nvSpPr>
          <p:cNvPr id="3" name="Content Placeholder 2"/>
          <p:cNvSpPr>
            <a:spLocks noGrp="1"/>
          </p:cNvSpPr>
          <p:nvPr>
            <p:ph idx="1"/>
          </p:nvPr>
        </p:nvSpPr>
        <p:spPr/>
        <p:txBody>
          <a:bodyPr/>
          <a:lstStyle/>
          <a:p>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8" name="Picture 7"/>
          <p:cNvPicPr>
            <a:picLocks noChangeAspect="1"/>
          </p:cNvPicPr>
          <p:nvPr/>
        </p:nvPicPr>
        <p:blipFill>
          <a:blip r:embed="rId3"/>
          <a:stretch>
            <a:fillRect/>
          </a:stretch>
        </p:blipFill>
        <p:spPr>
          <a:xfrm>
            <a:off x="3327504" y="2435476"/>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Tree>
    <p:extLst>
      <p:ext uri="{BB962C8B-B14F-4D97-AF65-F5344CB8AC3E}">
        <p14:creationId xmlns:p14="http://schemas.microsoft.com/office/powerpoint/2010/main" val="1255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3" name="Content Placeholder 2"/>
          <p:cNvSpPr>
            <a:spLocks noGrp="1"/>
          </p:cNvSpPr>
          <p:nvPr>
            <p:ph idx="1"/>
          </p:nvPr>
        </p:nvSpPr>
        <p:spPr/>
        <p:txBody>
          <a:bodyPr/>
          <a:lstStyle/>
          <a:p>
            <a:r>
              <a:rPr lang="en-US" b="1" dirty="0" smtClean="0"/>
              <a:t>Collinearity</a:t>
            </a:r>
            <a:r>
              <a:rPr lang="en-US" dirty="0" smtClean="0"/>
              <a:t> refers to the case in which two or more predictors are correlated (related). </a:t>
            </a:r>
          </a:p>
          <a:p>
            <a:endParaRPr lang="en-US" dirty="0" smtClean="0"/>
          </a:p>
          <a:p>
            <a:r>
              <a:rPr lang="en-US" dirty="0" smtClean="0"/>
              <a:t>We will re-visit collinearity in the next lecture when we address </a:t>
            </a:r>
            <a:r>
              <a:rPr lang="en-US" b="1" dirty="0" smtClean="0">
                <a:solidFill>
                  <a:srgbClr val="C00000"/>
                </a:solidFill>
              </a:rPr>
              <a:t>overfitting</a:t>
            </a:r>
            <a:r>
              <a:rPr lang="en-US" dirty="0" smtClean="0"/>
              <a:t>, but for now we want to examine how does collinearity affects our confidence on the coefficients and consequently on the importance of those coefficients. </a:t>
            </a:r>
          </a:p>
          <a:p>
            <a:endParaRPr lang="en-US" dirty="0"/>
          </a:p>
          <a:p>
            <a:endParaRPr lang="en-US" dirty="0" smtClean="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a:t>
                </a:r>
                <a:r>
                  <a:rPr lang="en-US" b="1" dirty="0" smtClean="0"/>
                  <a:t>assume</a:t>
                </a:r>
                <a:r>
                  <a:rPr lang="en-US" dirty="0" smtClean="0"/>
                  <a:t> </a:t>
                </a:r>
                <a:r>
                  <a:rPr lang="en-US" dirty="0"/>
                  <a:t>a simple form of </a:t>
                </a:r>
                <a:r>
                  <a:rPr lang="en-US" dirty="0" smtClean="0"/>
                  <a:t>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smtClean="0"/>
              </a:p>
              <a:p>
                <a:endParaRPr lang="en-US" dirty="0" smtClean="0"/>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a16="http://schemas.microsoft.com/office/drawing/2014/main" xmlns=""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Collinearity</a:t>
            </a:r>
            <a:endParaRPr lang="en-US" dirty="0"/>
          </a:p>
        </p:txBody>
      </p:sp>
      <p:sp>
        <p:nvSpPr>
          <p:cNvPr id="10" name="Content Placeholder 2"/>
          <p:cNvSpPr>
            <a:spLocks noGrp="1"/>
          </p:cNvSpPr>
          <p:nvPr>
            <p:ph idx="1"/>
          </p:nvPr>
        </p:nvSpPr>
        <p:spPr>
          <a:xfrm>
            <a:off x="880084" y="1028399"/>
            <a:ext cx="4004344" cy="500917"/>
          </a:xfrm>
        </p:spPr>
        <p:txBody>
          <a:bodyPr/>
          <a:lstStyle/>
          <a:p>
            <a:r>
              <a:rPr lang="en-US" sz="2400" b="1" dirty="0" smtClean="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gridCol w="916115"/>
                <a:gridCol w="871855"/>
                <a:gridCol w="1171893"/>
                <a:gridCol w="871855"/>
                <a:gridCol w="930845"/>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369476">
                <a:tc>
                  <a:txBody>
                    <a:bodyPr/>
                    <a:lstStyle/>
                    <a:p>
                      <a:r>
                        <a:rPr dirty="0" smtClean="0"/>
                        <a:t>11.5</a:t>
                      </a:r>
                      <a:r>
                        <a:rPr lang="en-US" dirty="0" smtClean="0"/>
                        <a:t>5</a:t>
                      </a:r>
                      <a:endParaRPr dirty="0"/>
                    </a:p>
                  </a:txBody>
                  <a:tcPr/>
                </a:tc>
                <a:tc>
                  <a:txBody>
                    <a:bodyPr/>
                    <a:lstStyle/>
                    <a:p>
                      <a:r>
                        <a:rPr dirty="0" smtClean="0"/>
                        <a:t>0.576</a:t>
                      </a:r>
                      <a:endParaRPr dirty="0"/>
                    </a:p>
                  </a:txBody>
                  <a:tcPr/>
                </a:tc>
                <a:tc>
                  <a:txBody>
                    <a:bodyPr/>
                    <a:lstStyle/>
                    <a:p>
                      <a:r>
                        <a:rPr dirty="0" smtClean="0"/>
                        <a:t>20.036</a:t>
                      </a:r>
                      <a:endParaRPr dirty="0"/>
                    </a:p>
                  </a:txBody>
                  <a:tcPr/>
                </a:tc>
                <a:tc>
                  <a:txBody>
                    <a:bodyPr/>
                    <a:lstStyle/>
                    <a:p>
                      <a:r>
                        <a:rPr dirty="0" smtClean="0"/>
                        <a:t>1.628e-49</a:t>
                      </a:r>
                      <a:endParaRPr dirty="0"/>
                    </a:p>
                  </a:txBody>
                  <a:tcPr/>
                </a:tc>
                <a:tc>
                  <a:txBody>
                    <a:bodyPr/>
                    <a:lstStyle/>
                    <a:p>
                      <a:r>
                        <a:rPr dirty="0" smtClean="0"/>
                        <a:t>10.414</a:t>
                      </a:r>
                      <a:endParaRPr dirty="0"/>
                    </a:p>
                  </a:txBody>
                  <a:tcPr/>
                </a:tc>
                <a:tc>
                  <a:txBody>
                    <a:bodyPr/>
                    <a:lstStyle/>
                    <a:p>
                      <a:r>
                        <a:rPr dirty="0" smtClean="0"/>
                        <a:t>12.688</a:t>
                      </a:r>
                      <a:endParaRPr dirty="0"/>
                    </a:p>
                  </a:txBody>
                  <a:tcPr/>
                </a:tc>
              </a:tr>
              <a:tr h="387300">
                <a:tc>
                  <a:txBody>
                    <a:bodyPr/>
                    <a:lstStyle/>
                    <a:p>
                      <a:r>
                        <a:rPr dirty="0" smtClean="0"/>
                        <a:t>0.074</a:t>
                      </a:r>
                      <a:endParaRPr dirty="0"/>
                    </a:p>
                  </a:txBody>
                  <a:tcPr>
                    <a:solidFill>
                      <a:schemeClr val="accent3">
                        <a:lumMod val="40000"/>
                        <a:lumOff val="60000"/>
                      </a:schemeClr>
                    </a:solidFill>
                  </a:tcPr>
                </a:tc>
                <a:tc>
                  <a:txBody>
                    <a:bodyPr/>
                    <a:lstStyle/>
                    <a:p>
                      <a:r>
                        <a:rPr dirty="0" smtClean="0"/>
                        <a:t>0.014</a:t>
                      </a:r>
                      <a:endParaRPr dirty="0"/>
                    </a:p>
                  </a:txBody>
                  <a:tcPr>
                    <a:solidFill>
                      <a:schemeClr val="accent3">
                        <a:lumMod val="40000"/>
                        <a:lumOff val="60000"/>
                      </a:schemeClr>
                    </a:solidFill>
                  </a:tcPr>
                </a:tc>
                <a:tc>
                  <a:txBody>
                    <a:bodyPr/>
                    <a:lstStyle/>
                    <a:p>
                      <a:r>
                        <a:rPr dirty="0" smtClean="0"/>
                        <a:t>5.134</a:t>
                      </a:r>
                      <a:endParaRPr dirty="0"/>
                    </a:p>
                  </a:txBody>
                  <a:tcPr>
                    <a:solidFill>
                      <a:schemeClr val="accent3">
                        <a:lumMod val="40000"/>
                        <a:lumOff val="60000"/>
                      </a:schemeClr>
                    </a:solidFill>
                  </a:tcPr>
                </a:tc>
                <a:tc>
                  <a:txBody>
                    <a:bodyPr/>
                    <a:lstStyle/>
                    <a:p>
                      <a:r>
                        <a:rPr dirty="0" smtClean="0"/>
                        <a:t>6.734e-07</a:t>
                      </a:r>
                      <a:endParaRPr dirty="0"/>
                    </a:p>
                  </a:txBody>
                  <a:tcPr>
                    <a:solidFill>
                      <a:schemeClr val="accent3">
                        <a:lumMod val="40000"/>
                        <a:lumOff val="60000"/>
                      </a:schemeClr>
                    </a:solidFill>
                  </a:tcPr>
                </a:tc>
                <a:tc>
                  <a:txBody>
                    <a:bodyPr/>
                    <a:lstStyle/>
                    <a:p>
                      <a:r>
                        <a:rPr dirty="0" smtClean="0"/>
                        <a:t>0.0456</a:t>
                      </a:r>
                      <a:endParaRPr dirty="0"/>
                    </a:p>
                  </a:txBody>
                  <a:tcPr>
                    <a:solidFill>
                      <a:schemeClr val="accent3">
                        <a:lumMod val="40000"/>
                        <a:lumOff val="60000"/>
                      </a:schemeClr>
                    </a:solidFill>
                  </a:tcPr>
                </a:tc>
                <a:tc>
                  <a:txBody>
                    <a:bodyPr/>
                    <a:lstStyle/>
                    <a:p>
                      <a:r>
                        <a:rPr dirty="0" smtClean="0"/>
                        <a:t>0.102</a:t>
                      </a:r>
                      <a:endParaRPr dirty="0"/>
                    </a:p>
                  </a:txBody>
                  <a:tcPr>
                    <a:solidFill>
                      <a:schemeClr val="accent3">
                        <a:lumMod val="40000"/>
                        <a:lumOff val="60000"/>
                      </a:schemeClr>
                    </a:solidFill>
                  </a:tcPr>
                </a:tc>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gridCol w="950558"/>
                <a:gridCol w="871855"/>
                <a:gridCol w="1200000"/>
                <a:gridCol w="833755"/>
                <a:gridCol w="787220"/>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tr>
              <a:tr h="395785">
                <a:tc>
                  <a:txBody>
                    <a:bodyPr/>
                    <a:lstStyle/>
                    <a:p>
                      <a:r>
                        <a:rPr dirty="0" smtClean="0"/>
                        <a:t>6.679</a:t>
                      </a:r>
                      <a:endParaRPr dirty="0"/>
                    </a:p>
                  </a:txBody>
                  <a:tcPr/>
                </a:tc>
                <a:tc>
                  <a:txBody>
                    <a:bodyPr/>
                    <a:lstStyle/>
                    <a:p>
                      <a:r>
                        <a:rPr dirty="0" smtClean="0"/>
                        <a:t>0.478</a:t>
                      </a:r>
                      <a:endParaRPr dirty="0"/>
                    </a:p>
                  </a:txBody>
                  <a:tcPr/>
                </a:tc>
                <a:tc>
                  <a:txBody>
                    <a:bodyPr/>
                    <a:lstStyle/>
                    <a:p>
                      <a:r>
                        <a:rPr dirty="0" smtClean="0"/>
                        <a:t>13.957</a:t>
                      </a:r>
                      <a:endParaRPr dirty="0"/>
                    </a:p>
                  </a:txBody>
                  <a:tcPr/>
                </a:tc>
                <a:tc>
                  <a:txBody>
                    <a:bodyPr/>
                    <a:lstStyle/>
                    <a:p>
                      <a:r>
                        <a:rPr dirty="0" smtClean="0"/>
                        <a:t>2.804e-31</a:t>
                      </a:r>
                      <a:endParaRPr dirty="0"/>
                    </a:p>
                  </a:txBody>
                  <a:tcPr/>
                </a:tc>
                <a:tc>
                  <a:txBody>
                    <a:bodyPr/>
                    <a:lstStyle/>
                    <a:p>
                      <a:r>
                        <a:rPr dirty="0" smtClean="0"/>
                        <a:t>5.735</a:t>
                      </a:r>
                      <a:endParaRPr dirty="0"/>
                    </a:p>
                  </a:txBody>
                  <a:tcPr/>
                </a:tc>
                <a:tc>
                  <a:txBody>
                    <a:bodyPr/>
                    <a:lstStyle/>
                    <a:p>
                      <a:r>
                        <a:rPr dirty="0" smtClean="0"/>
                        <a:t>7.622</a:t>
                      </a:r>
                      <a:endParaRPr dirty="0"/>
                    </a:p>
                  </a:txBody>
                  <a:tcPr/>
                </a:tc>
              </a:tr>
              <a:tr h="351733">
                <a:tc>
                  <a:txBody>
                    <a:bodyPr/>
                    <a:lstStyle/>
                    <a:p>
                      <a:r>
                        <a:rPr dirty="0" smtClean="0"/>
                        <a:t>0.048</a:t>
                      </a:r>
                      <a:endParaRPr dirty="0"/>
                    </a:p>
                  </a:txBody>
                  <a:tcPr>
                    <a:solidFill>
                      <a:schemeClr val="accent1">
                        <a:lumMod val="20000"/>
                        <a:lumOff val="80000"/>
                      </a:schemeClr>
                    </a:solidFill>
                  </a:tcPr>
                </a:tc>
                <a:tc>
                  <a:txBody>
                    <a:bodyPr/>
                    <a:lstStyle/>
                    <a:p>
                      <a:r>
                        <a:rPr dirty="0" smtClean="0"/>
                        <a:t>0.0027</a:t>
                      </a:r>
                      <a:endParaRPr dirty="0"/>
                    </a:p>
                  </a:txBody>
                  <a:tcPr>
                    <a:solidFill>
                      <a:schemeClr val="accent1">
                        <a:lumMod val="20000"/>
                        <a:lumOff val="80000"/>
                      </a:schemeClr>
                    </a:solidFill>
                  </a:tcPr>
                </a:tc>
                <a:tc>
                  <a:txBody>
                    <a:bodyPr/>
                    <a:lstStyle/>
                    <a:p>
                      <a:r>
                        <a:rPr dirty="0" smtClean="0"/>
                        <a:t>17.303</a:t>
                      </a:r>
                      <a:endParaRPr dirty="0"/>
                    </a:p>
                  </a:txBody>
                  <a:tcPr>
                    <a:solidFill>
                      <a:schemeClr val="accent1">
                        <a:lumMod val="20000"/>
                        <a:lumOff val="80000"/>
                      </a:schemeClr>
                    </a:solidFill>
                  </a:tcPr>
                </a:tc>
                <a:tc>
                  <a:txBody>
                    <a:bodyPr/>
                    <a:lstStyle/>
                    <a:p>
                      <a:r>
                        <a:rPr dirty="0" smtClean="0"/>
                        <a:t>1.802e-41</a:t>
                      </a:r>
                      <a:endParaRPr dirty="0"/>
                    </a:p>
                  </a:txBody>
                  <a:tcPr>
                    <a:solidFill>
                      <a:schemeClr val="accent1">
                        <a:lumMod val="20000"/>
                        <a:lumOff val="80000"/>
                      </a:schemeClr>
                    </a:solidFill>
                  </a:tcPr>
                </a:tc>
                <a:tc>
                  <a:txBody>
                    <a:bodyPr/>
                    <a:lstStyle/>
                    <a:p>
                      <a:r>
                        <a:rPr dirty="0" smtClean="0"/>
                        <a:t>0.042</a:t>
                      </a:r>
                      <a:endParaRPr dirty="0"/>
                    </a:p>
                  </a:txBody>
                  <a:tcPr>
                    <a:solidFill>
                      <a:schemeClr val="accent1">
                        <a:lumMod val="20000"/>
                        <a:lumOff val="80000"/>
                      </a:schemeClr>
                    </a:solidFill>
                  </a:tcPr>
                </a:tc>
                <a:tc>
                  <a:txBody>
                    <a:bodyPr/>
                    <a:lstStyle/>
                    <a:p>
                      <a:r>
                        <a:rPr dirty="0" smtClean="0"/>
                        <a:t>0.053</a:t>
                      </a:r>
                      <a:endParaRPr dirty="0"/>
                    </a:p>
                  </a:txBody>
                  <a:tcPr>
                    <a:solidFill>
                      <a:schemeClr val="accent1">
                        <a:lumMod val="20000"/>
                        <a:lumOff val="80000"/>
                      </a:schemeClr>
                    </a:solidFill>
                  </a:tcPr>
                </a:tc>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gridCol w="916115"/>
                <a:gridCol w="871855"/>
                <a:gridCol w="1200000"/>
                <a:gridCol w="833755"/>
                <a:gridCol w="876254"/>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tr>
              <a:tr h="368489">
                <a:tc>
                  <a:txBody>
                    <a:bodyPr/>
                    <a:lstStyle/>
                    <a:p>
                      <a:r>
                        <a:rPr dirty="0" smtClean="0"/>
                        <a:t>9.567</a:t>
                      </a:r>
                      <a:endParaRPr dirty="0"/>
                    </a:p>
                  </a:txBody>
                  <a:tcPr/>
                </a:tc>
                <a:tc>
                  <a:txBody>
                    <a:bodyPr/>
                    <a:lstStyle/>
                    <a:p>
                      <a:r>
                        <a:rPr dirty="0" smtClean="0"/>
                        <a:t>0.553</a:t>
                      </a:r>
                      <a:endParaRPr dirty="0"/>
                    </a:p>
                  </a:txBody>
                  <a:tcPr/>
                </a:tc>
                <a:tc>
                  <a:txBody>
                    <a:bodyPr/>
                    <a:lstStyle/>
                    <a:p>
                      <a:r>
                        <a:rPr dirty="0" smtClean="0"/>
                        <a:t>17.279</a:t>
                      </a:r>
                      <a:endParaRPr dirty="0"/>
                    </a:p>
                  </a:txBody>
                  <a:tcPr/>
                </a:tc>
                <a:tc>
                  <a:txBody>
                    <a:bodyPr/>
                    <a:lstStyle/>
                    <a:p>
                      <a:r>
                        <a:rPr dirty="0" smtClean="0"/>
                        <a:t>2.133e-41</a:t>
                      </a:r>
                      <a:endParaRPr dirty="0"/>
                    </a:p>
                  </a:txBody>
                  <a:tcPr/>
                </a:tc>
                <a:tc>
                  <a:txBody>
                    <a:bodyPr/>
                    <a:lstStyle/>
                    <a:p>
                      <a:r>
                        <a:rPr dirty="0" smtClean="0"/>
                        <a:t>8.475</a:t>
                      </a:r>
                      <a:endParaRPr dirty="0"/>
                    </a:p>
                  </a:txBody>
                  <a:tcPr/>
                </a:tc>
                <a:tc>
                  <a:txBody>
                    <a:bodyPr/>
                    <a:lstStyle/>
                    <a:p>
                      <a:r>
                        <a:rPr dirty="0" smtClean="0"/>
                        <a:t>10.659</a:t>
                      </a:r>
                      <a:endParaRPr dirty="0"/>
                    </a:p>
                  </a:txBody>
                  <a:tcPr/>
                </a:tc>
              </a:tr>
              <a:tr h="354842">
                <a:tc>
                  <a:txBody>
                    <a:bodyPr/>
                    <a:lstStyle/>
                    <a:p>
                      <a:r>
                        <a:rPr dirty="0" smtClean="0"/>
                        <a:t>0.195</a:t>
                      </a:r>
                      <a:endParaRPr dirty="0"/>
                    </a:p>
                  </a:txBody>
                  <a:tcPr>
                    <a:solidFill>
                      <a:schemeClr val="accent2">
                        <a:lumMod val="20000"/>
                        <a:lumOff val="80000"/>
                      </a:schemeClr>
                    </a:solidFill>
                  </a:tcPr>
                </a:tc>
                <a:tc>
                  <a:txBody>
                    <a:bodyPr/>
                    <a:lstStyle/>
                    <a:p>
                      <a:r>
                        <a:rPr dirty="0" smtClean="0"/>
                        <a:t>0.020</a:t>
                      </a:r>
                      <a:endParaRPr dirty="0"/>
                    </a:p>
                  </a:txBody>
                  <a:tcPr>
                    <a:solidFill>
                      <a:schemeClr val="accent2">
                        <a:lumMod val="20000"/>
                        <a:lumOff val="80000"/>
                      </a:schemeClr>
                    </a:solidFill>
                  </a:tcPr>
                </a:tc>
                <a:tc>
                  <a:txBody>
                    <a:bodyPr/>
                    <a:lstStyle/>
                    <a:p>
                      <a:r>
                        <a:rPr dirty="0" smtClean="0"/>
                        <a:t>9.429</a:t>
                      </a:r>
                      <a:endParaRPr dirty="0"/>
                    </a:p>
                  </a:txBody>
                  <a:tcPr>
                    <a:solidFill>
                      <a:schemeClr val="accent2">
                        <a:lumMod val="20000"/>
                        <a:lumOff val="80000"/>
                      </a:schemeClr>
                    </a:solidFill>
                  </a:tcPr>
                </a:tc>
                <a:tc>
                  <a:txBody>
                    <a:bodyPr/>
                    <a:lstStyle/>
                    <a:p>
                      <a:r>
                        <a:rPr dirty="0" smtClean="0"/>
                        <a:t>1.134e-17</a:t>
                      </a:r>
                      <a:endParaRPr dirty="0"/>
                    </a:p>
                  </a:txBody>
                  <a:tcPr>
                    <a:solidFill>
                      <a:schemeClr val="accent2">
                        <a:lumMod val="20000"/>
                        <a:lumOff val="80000"/>
                      </a:schemeClr>
                    </a:solidFill>
                  </a:tcPr>
                </a:tc>
                <a:tc>
                  <a:txBody>
                    <a:bodyPr/>
                    <a:lstStyle/>
                    <a:p>
                      <a:r>
                        <a:rPr dirty="0" smtClean="0"/>
                        <a:t>0.154</a:t>
                      </a:r>
                      <a:endParaRPr dirty="0"/>
                    </a:p>
                  </a:txBody>
                  <a:tcPr>
                    <a:solidFill>
                      <a:schemeClr val="accent2">
                        <a:lumMod val="20000"/>
                        <a:lumOff val="80000"/>
                      </a:schemeClr>
                    </a:solidFill>
                  </a:tcPr>
                </a:tc>
                <a:tc>
                  <a:txBody>
                    <a:bodyPr/>
                    <a:lstStyle/>
                    <a:p>
                      <a:r>
                        <a:rPr dirty="0" smtClean="0"/>
                        <a:t>0.236</a:t>
                      </a:r>
                      <a:endParaRPr dirty="0"/>
                    </a:p>
                  </a:txBody>
                  <a:tcPr>
                    <a:solidFill>
                      <a:schemeClr val="accent2">
                        <a:lumMod val="20000"/>
                        <a:lumOff val="80000"/>
                      </a:schemeClr>
                    </a:solidFill>
                  </a:tcPr>
                </a:tc>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smtClean="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TV</a:t>
            </a:r>
            <a:endParaRPr lang="en-US" sz="2400" b="1" dirty="0" smtClean="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RADIO</a:t>
            </a:r>
            <a:endParaRPr lang="en-US" sz="2400" b="1" dirty="0" smtClean="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smtClean="0"/>
              <a:t>NEWS</a:t>
            </a:r>
            <a:endParaRPr lang="en-US" sz="2400" b="1" dirty="0" smtClean="0"/>
          </a:p>
        </p:txBody>
      </p:sp>
    </p:spTree>
    <p:extLst>
      <p:ext uri="{BB962C8B-B14F-4D97-AF65-F5344CB8AC3E}">
        <p14:creationId xmlns:p14="http://schemas.microsoft.com/office/powerpoint/2010/main" val="747467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smtClean="0"/>
              <a:t>2</a:t>
            </a:r>
            <a:endParaRPr lang="en-US"/>
          </a:p>
        </p:txBody>
      </p:sp>
      <p:sp>
        <p:nvSpPr>
          <p:cNvPr id="8" name="TextBox 7"/>
          <p:cNvSpPr txBox="1"/>
          <p:nvPr/>
        </p:nvSpPr>
        <p:spPr>
          <a:xfrm>
            <a:off x="9912234" y="2295694"/>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91195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xmlns="" val="20000"/>
                    </a:ext>
                  </a:extLst>
                </a:gridCol>
                <a:gridCol w="713105">
                  <a:extLst>
                    <a:ext uri="{9D8B030D-6E8A-4147-A177-3AD203B41FA5}">
                      <a16:colId xmlns:a16="http://schemas.microsoft.com/office/drawing/2014/main" xmlns="" val="20001"/>
                    </a:ext>
                  </a:extLst>
                </a:gridCol>
                <a:gridCol w="841693">
                  <a:extLst>
                    <a:ext uri="{9D8B030D-6E8A-4147-A177-3AD203B41FA5}">
                      <a16:colId xmlns:a16="http://schemas.microsoft.com/office/drawing/2014/main" xmlns="" val="20002"/>
                    </a:ext>
                  </a:extLst>
                </a:gridCol>
                <a:gridCol w="773430">
                  <a:extLst>
                    <a:ext uri="{9D8B030D-6E8A-4147-A177-3AD203B41FA5}">
                      <a16:colId xmlns:a16="http://schemas.microsoft.com/office/drawing/2014/main" xmlns="" val="20003"/>
                    </a:ext>
                  </a:extLst>
                </a:gridCol>
                <a:gridCol w="567055">
                  <a:extLst>
                    <a:ext uri="{9D8B030D-6E8A-4147-A177-3AD203B41FA5}">
                      <a16:colId xmlns:a16="http://schemas.microsoft.com/office/drawing/2014/main" xmlns="" val="20004"/>
                    </a:ext>
                  </a:extLst>
                </a:gridCol>
                <a:gridCol w="1178243">
                  <a:extLst>
                    <a:ext uri="{9D8B030D-6E8A-4147-A177-3AD203B41FA5}">
                      <a16:colId xmlns:a16="http://schemas.microsoft.com/office/drawing/2014/main" xmlns="" val="20005"/>
                    </a:ext>
                  </a:extLst>
                </a:gridCol>
                <a:gridCol w="908368">
                  <a:extLst>
                    <a:ext uri="{9D8B030D-6E8A-4147-A177-3AD203B41FA5}">
                      <a16:colId xmlns:a16="http://schemas.microsoft.com/office/drawing/2014/main" xmlns="" val="20006"/>
                    </a:ext>
                  </a:extLst>
                </a:gridCol>
                <a:gridCol w="1013143">
                  <a:extLst>
                    <a:ext uri="{9D8B030D-6E8A-4147-A177-3AD203B41FA5}">
                      <a16:colId xmlns:a16="http://schemas.microsoft.com/office/drawing/2014/main" xmlns="" val="20007"/>
                    </a:ext>
                  </a:extLst>
                </a:gridCol>
                <a:gridCol w="998855">
                  <a:extLst>
                    <a:ext uri="{9D8B030D-6E8A-4147-A177-3AD203B41FA5}">
                      <a16:colId xmlns:a16="http://schemas.microsoft.com/office/drawing/2014/main" xmlns="" val="20008"/>
                    </a:ext>
                  </a:extLst>
                </a:gridCol>
                <a:gridCol w="1214755">
                  <a:extLst>
                    <a:ext uri="{9D8B030D-6E8A-4147-A177-3AD203B41FA5}">
                      <a16:colId xmlns:a16="http://schemas.microsoft.com/office/drawing/2014/main" xmlns="" val="20009"/>
                    </a:ext>
                  </a:extLst>
                </a:gridCol>
                <a:gridCol w="1038468">
                  <a:extLst>
                    <a:ext uri="{9D8B030D-6E8A-4147-A177-3AD203B41FA5}">
                      <a16:colId xmlns:a16="http://schemas.microsoft.com/office/drawing/2014/main" xmlns=""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xmlns=""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xmlns=""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xmlns=""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xmlns=""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xmlns=""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58025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55531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smtClean="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774775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smtClean="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smtClean="0">
                    <a:latin typeface="Karla" charset="0"/>
                    <a:ea typeface="Karla" charset="0"/>
                    <a:cs typeface="Karla" charset="0"/>
                  </a:rPr>
                  <a:t>Question</a:t>
                </a:r>
                <a:r>
                  <a:rPr lang="en-US" dirty="0" smtClean="0">
                    <a:latin typeface="Karla" charset="0"/>
                    <a:ea typeface="Karla" charset="0"/>
                    <a:cs typeface="Karla" charset="0"/>
                  </a:rPr>
                  <a:t>: What is the interpretation of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smtClean="0">
                    <a:latin typeface="Karla" charset="0"/>
                    <a:ea typeface="Karla" charset="0"/>
                    <a:cs typeface="Karla" charset="0"/>
                  </a:rPr>
                  <a:t>, </a:t>
                </a:r>
                <a14:m>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smtClean="0">
                    <a:latin typeface="Karla" charset="0"/>
                    <a:ea typeface="Karla" charset="0"/>
                    <a:cs typeface="Karla" charset="0"/>
                  </a:rPr>
                  <a:t>?  </a:t>
                </a:r>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326837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fit the model, i.e. estimate</a:t>
                </a:r>
                <a14:m>
                  <m:oMath xmlns:m="http://schemas.openxmlformats.org/officeDocument/2006/math">
                    <m:r>
                      <a:rPr lang="en-US" b="0" i="1" smtClean="0">
                        <a:latin typeface="Cambria Math" charset="0"/>
                      </a:rPr>
                      <m:t>, </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b="0" i="1" smtClean="0">
                            <a:latin typeface="Cambria Math" charset="0"/>
                          </a:rPr>
                          <m:t>1</m:t>
                        </m:r>
                      </m:sub>
                    </m:sSub>
                  </m:oMath>
                </a14:m>
                <a:r>
                  <a:rPr lang="en-US" dirty="0" smtClean="0"/>
                  <a:t>that minimize the loss function, which we </a:t>
                </a:r>
                <a:r>
                  <a:rPr lang="en-US" b="1" dirty="0" smtClean="0"/>
                  <a:t>assume</a:t>
                </a:r>
                <a:r>
                  <a:rPr lang="en-US" dirty="0" smtClean="0"/>
                  <a:t> to be the MSE: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charset="0"/>
                            </a:rPr>
                          </m:ctrlPr>
                        </m:naryPr>
                        <m:sub>
                          <m:r>
                            <a:rPr lang="en-US" b="0" i="1" smtClean="0">
                              <a:latin typeface="Cambria Math" charset="0"/>
                            </a:rPr>
                            <m:t>𝑛</m:t>
                          </m:r>
                        </m:sub>
                        <m:sup/>
                        <m:e>
                          <m:d>
                            <m:dPr>
                              <m:begChr m:val="["/>
                              <m:endChr m:val="]"/>
                              <m:ctrlPr>
                                <a:rPr lang="mr-IN" b="0" i="1" smtClean="0">
                                  <a:latin typeface="Cambria Math" charset="0"/>
                                </a:rPr>
                              </m:ctrlPr>
                            </m:dPr>
                            <m:e>
                              <m:sSub>
                                <m:sSubPr>
                                  <m:ctrlPr>
                                    <a:rPr lang="en-US" i="1">
                                      <a:latin typeface="Cambria Math" charset="0"/>
                                    </a:rPr>
                                  </m:ctrlPr>
                                </m:sSubPr>
                                <m:e>
                                  <m:r>
                                    <a:rPr lang="en-US" i="1">
                                      <a:latin typeface="Cambria Math" charset="0"/>
                                    </a:rPr>
                                    <m:t>𝑦</m:t>
                                  </m:r>
                                </m:e>
                                <m:sub>
                                  <m:r>
                                    <a:rPr lang="en-US" i="1">
                                      <a:latin typeface="Cambria Math" charset="0"/>
                                    </a:rPr>
                                    <m:t>𝑖</m:t>
                                  </m:r>
                                </m:sub>
                              </m:sSub>
                              <m:r>
                                <a:rPr lang="en-US" i="1">
                                  <a:latin typeface="Cambria Math" charset="0"/>
                                </a:rPr>
                                <m:t>−</m:t>
                              </m:r>
                              <m:sSup>
                                <m:sSupPr>
                                  <m:ctrlPr>
                                    <a:rPr lang="en-US" i="1">
                                      <a:latin typeface="Cambria Math" charset="0"/>
                                    </a:rPr>
                                  </m:ctrlPr>
                                </m:sSupPr>
                                <m:e>
                                  <m:d>
                                    <m:dPr>
                                      <m:ctrlPr>
                                        <a:rPr lang="en-US" i="1">
                                          <a:latin typeface="Cambria Math" charset="0"/>
                                        </a:rPr>
                                      </m:ctrlPr>
                                    </m:dPr>
                                    <m:e>
                                      <m:sSub>
                                        <m:sSubPr>
                                          <m:ctrlPr>
                                            <a:rPr lang="en-US" i="1">
                                              <a:latin typeface="Cambria Math"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sup>
                                  <m:r>
                                    <a:rPr lang="en-US" i="1">
                                      <a:latin typeface="Cambria Math" charset="0"/>
                                    </a:rPr>
                                    <m:t>2</m:t>
                                  </m:r>
                                </m:sup>
                              </m:sSup>
                            </m:e>
                          </m:d>
                        </m:e>
                      </m:nary>
                    </m:oMath>
                  </m:oMathPara>
                </a14:m>
                <a:endParaRPr lang="en-US" b="0" i="1" dirty="0" smtClean="0">
                  <a:latin typeface="Cambria Math" charset="0"/>
                </a:endParaRPr>
              </a:p>
              <a:p>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a16="http://schemas.microsoft.com/office/drawing/2014/main" xmlns=""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smtClean="0"/>
              <a:t>To  </a:t>
            </a:r>
            <a:endParaRPr lang="en-US" b="1" dirty="0"/>
          </a:p>
        </p:txBody>
      </p:sp>
      <p:sp>
        <p:nvSpPr>
          <p:cNvPr id="5" name="Slide Number Placeholder 4"/>
          <p:cNvSpPr>
            <a:spLocks noGrp="1"/>
          </p:cNvSpPr>
          <p:nvPr>
            <p:ph type="sldNum" sz="quarter" idx="12"/>
          </p:nvPr>
        </p:nvSpPr>
        <p:spPr/>
        <p:txBody>
          <a:bodyPr/>
          <a:lstStyle/>
          <a:p>
            <a:fld id="{81B7CCDB-6D39-0547-B7B3-C80E39D6513A}" type="slidenum">
              <a:rPr lang="en-US" smtClean="0"/>
              <a:t>40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smtClean="0">
                <a:solidFill>
                  <a:schemeClr val="accent2"/>
                </a:solidFill>
              </a:rPr>
              <a:t>What does it mean?</a:t>
            </a:r>
            <a:endParaRPr lang="en-US" sz="2400" b="1" dirty="0">
              <a:solidFill>
                <a:schemeClr val="accent2"/>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xmlns:a14="http://schemas.microsoft.com/office/drawing/2010/main">
          <mc:Choice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charset="0"/>
                              </a:rPr>
                            </m:ctrlPr>
                          </m:dPr>
                          <m:e>
                            <m:eqArr>
                              <m:eqArrPr>
                                <m:ctrlPr>
                                  <a:rPr lang="mr-IN" sz="2400" b="0" i="1" smtClean="0">
                                    <a:solidFill>
                                      <a:schemeClr val="tx1">
                                        <a:lumMod val="75000"/>
                                        <a:lumOff val="25000"/>
                                      </a:schemeClr>
                                    </a:solidFill>
                                    <a:latin typeface="Cambria Math" charset="0"/>
                                  </a:rPr>
                                </m:ctrlPr>
                              </m:eqArrPr>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charset="0"/>
                                            </a:rPr>
                                          </m:ctrlPr>
                                        </m:dPr>
                                        <m:e>
                                          <m:sSub>
                                            <m:sSubPr>
                                              <m:ctrlPr>
                                                <a:rPr lang="en-US" sz="2400" i="1">
                                                  <a:solidFill>
                                                    <a:schemeClr val="tx1">
                                                      <a:lumMod val="75000"/>
                                                      <a:lumOff val="25000"/>
                                                    </a:schemeClr>
                                                  </a:solidFill>
                                                  <a:latin typeface="Cambria Math"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6" name="Rectangle 15"/>
          <p:cNvSpPr/>
          <p:nvPr/>
        </p:nvSpPr>
        <p:spPr>
          <a:xfrm>
            <a:off x="5802984" y="153087"/>
            <a:ext cx="5020526" cy="4140113"/>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896368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315" y="167951"/>
            <a:ext cx="6445110" cy="6858000"/>
          </a:xfrm>
          <a:prstGeom prst="rect">
            <a:avLst/>
          </a:prstGeom>
        </p:spPr>
      </p:pic>
    </p:spTree>
    <p:extLst>
      <p:ext uri="{BB962C8B-B14F-4D97-AF65-F5344CB8AC3E}">
        <p14:creationId xmlns:p14="http://schemas.microsoft.com/office/powerpoint/2010/main" val="868315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smtClean="0"/>
                  <a:t>We started with </a:t>
                </a:r>
                <a:endParaRPr lang="en-US" dirty="0"/>
              </a:p>
              <a:p>
                <a:endParaRPr lang="en-US" dirty="0"/>
              </a:p>
              <a:p>
                <a:r>
                  <a:rPr lang="en-US" dirty="0" smtClean="0"/>
                  <a:t>We </a:t>
                </a:r>
                <a:r>
                  <a:rPr lang="en-US" b="1" dirty="0" smtClean="0"/>
                  <a:t>assumed</a:t>
                </a:r>
                <a:r>
                  <a:rPr lang="en-US" dirty="0" smtClean="0"/>
                  <a:t> the </a:t>
                </a:r>
                <a:r>
                  <a:rPr lang="en-US" dirty="0"/>
                  <a:t>exact form of </a:t>
                </a:r>
                <a14:m>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i="1">
                        <a:latin typeface="Cambria Math" charset="0"/>
                      </a:rPr>
                      <m:t>,</m:t>
                    </m:r>
                  </m:oMath>
                </a14:m>
                <a:r>
                  <a:rPr lang="en-US" dirty="0" smtClean="0"/>
                  <a:t>to be, </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charset="0"/>
                            </a:rPr>
                          </m:ctrlPr>
                        </m:dPr>
                        <m:e>
                          <m:r>
                            <a:rPr lang="en-US" i="1">
                              <a:latin typeface="Cambria Math" charset="0"/>
                            </a:rPr>
                            <m:t>𝑥</m:t>
                          </m:r>
                        </m:e>
                      </m:d>
                      <m:r>
                        <a:rPr lang="en-US">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smtClean="0"/>
              </a:p>
              <a:p>
                <a:r>
                  <a:rPr lang="en-US" dirty="0"/>
                  <a:t> then </a:t>
                </a:r>
                <a:r>
                  <a:rPr lang="en-US" dirty="0" smtClean="0"/>
                  <a:t>estimated </a:t>
                </a:r>
                <a:r>
                  <a:rPr lang="en-US" dirty="0"/>
                  <a:t>the </a:t>
                </a:r>
                <a14:m>
                  <m:oMath xmlns:m="http://schemas.openxmlformats.org/officeDocument/2006/math">
                    <m:sSup>
                      <m:sSupPr>
                        <m:ctrlPr>
                          <a:rPr lang="en-US" i="1">
                            <a:latin typeface="Cambria Math" charset="0"/>
                          </a:rPr>
                        </m:ctrlPr>
                      </m:sSupPr>
                      <m:e>
                        <m:acc>
                          <m:accPr>
                            <m:chr m:val="̂"/>
                            <m:ctrlPr>
                              <a:rPr lang="en-US" i="1">
                                <a:latin typeface="Cambria Math"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smtClean="0"/>
              </a:p>
              <a:p>
                <a:r>
                  <a:rPr lang="en-US" dirty="0" smtClean="0"/>
                  <a:t>What </a:t>
                </a:r>
                <a:r>
                  <a:rPr lang="en-US" dirty="0"/>
                  <a:t>if that is not correct</a:t>
                </a:r>
                <a:r>
                  <a:rPr lang="en-US" dirty="0" smtClean="0"/>
                  <a:t>? Instead: </a:t>
                </a:r>
                <a:endParaRPr lang="en-US" dirty="0"/>
              </a:p>
              <a:p>
                <a:pPr/>
                <a14:m>
                  <m:oMathPara xmlns:m="http://schemas.openxmlformats.org/officeDocument/2006/math">
                    <m:oMathParaPr>
                      <m:jc m:val="centerGroup"/>
                    </m:oMathParaPr>
                    <m:oMath xmlns:m="http://schemas.openxmlformats.org/officeDocument/2006/math">
                      <m:r>
                        <a:rPr lang="en-US">
                          <a:latin typeface="Cambria Math" charset="0"/>
                        </a:rPr>
                        <m:t>𝑓</m:t>
                      </m:r>
                      <m:d>
                        <m:dPr>
                          <m:ctrlPr>
                            <a:rPr lang="en-US" i="1" smtClean="0">
                              <a:latin typeface="Cambria Math" charset="0"/>
                            </a:rPr>
                          </m:ctrlPr>
                        </m:dPr>
                        <m:e>
                          <m:r>
                            <a:rPr lang="en-US">
                              <a:latin typeface="Cambria Math" charset="0"/>
                            </a:rPr>
                            <m:t>𝑥</m:t>
                          </m:r>
                        </m:e>
                      </m:d>
                      <m:r>
                        <a:rPr lang="en-US">
                          <a:latin typeface="Cambria Math" charset="0"/>
                        </a:rPr>
                        <m:t>=</m:t>
                      </m:r>
                      <m:sSub>
                        <m:sSubPr>
                          <m:ctrlPr>
                            <a:rPr lang="en-US" i="1">
                              <a:latin typeface="Cambria Math" charset="0"/>
                            </a:rPr>
                          </m:ctrlPr>
                        </m:sSubPr>
                        <m:e>
                          <m:r>
                            <a:rPr lang="en-US">
                              <a:latin typeface="Cambria Math" charset="0"/>
                            </a:rPr>
                            <m:t>𝛽</m:t>
                          </m:r>
                        </m:e>
                        <m:sub>
                          <m:r>
                            <a:rPr lang="en-US">
                              <a:latin typeface="Cambria Math" charset="0"/>
                            </a:rPr>
                            <m:t>0</m:t>
                          </m:r>
                        </m:sub>
                      </m:sSub>
                      <m:r>
                        <a:rPr lang="en-US">
                          <a:latin typeface="Cambria Math" charset="0"/>
                        </a:rPr>
                        <m:t>+</m:t>
                      </m:r>
                      <m:sSub>
                        <m:sSubPr>
                          <m:ctrlPr>
                            <a:rPr lang="en-US" i="1">
                              <a:latin typeface="Cambria Math" charset="0"/>
                            </a:rPr>
                          </m:ctrlPr>
                        </m:sSubPr>
                        <m:e>
                          <m:r>
                            <a:rPr lang="en-US">
                              <a:latin typeface="Cambria Math" charset="0"/>
                            </a:rPr>
                            <m:t>𝛽</m:t>
                          </m:r>
                        </m:e>
                        <m:sub>
                          <m:r>
                            <a:rPr lang="en-US">
                              <a:latin typeface="Cambria Math" charset="0"/>
                            </a:rPr>
                            <m:t>1</m:t>
                          </m:r>
                        </m:sub>
                      </m:sSub>
                      <m:r>
                        <a:rPr lang="en-US">
                          <a:latin typeface="Cambria Math" charset="0"/>
                        </a:rPr>
                        <m:t>𝑥</m:t>
                      </m:r>
                      <m:r>
                        <a:rPr lang="en-US" b="0" i="0" smtClean="0">
                          <a:latin typeface="Cambria Math" charset="0"/>
                        </a:rPr>
                        <m:t>+</m:t>
                      </m:r>
                      <m:r>
                        <a:rPr lang="en-US" b="0" i="1" smtClean="0">
                          <a:latin typeface="Cambria Math" charset="0"/>
                        </a:rPr>
                        <m:t>𝜙</m:t>
                      </m:r>
                      <m:d>
                        <m:dPr>
                          <m:ctrlPr>
                            <a:rPr lang="en-US" b="0" i="1" smtClean="0">
                              <a:latin typeface="Cambria Math" charset="0"/>
                            </a:rPr>
                          </m:ctrlPr>
                        </m:dPr>
                        <m:e>
                          <m:r>
                            <a:rPr lang="en-US" b="0" i="1" smtClean="0">
                              <a:latin typeface="Cambria Math" charset="0"/>
                            </a:rPr>
                            <m:t>𝑥</m:t>
                          </m:r>
                        </m:e>
                      </m:d>
                      <m:r>
                        <a:rPr lang="en-US">
                          <a:latin typeface="Cambria Math" charset="0"/>
                        </a:rPr>
                        <m:t>,</m:t>
                      </m:r>
                    </m:oMath>
                  </m:oMathPara>
                </a14:m>
                <a:endParaRPr lang="en-US" dirty="0" smtClean="0"/>
              </a:p>
              <a:p>
                <a:r>
                  <a:rPr lang="en-US" dirty="0" smtClean="0"/>
                  <a:t>But we model it as</a:t>
                </a:r>
              </a:p>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charset="0"/>
                            </a:rPr>
                          </m:ctrlPr>
                        </m:accPr>
                        <m:e>
                          <m:r>
                            <a:rPr lang="en-US" b="0" i="1" dirty="0" smtClean="0">
                              <a:latin typeface="Cambria Math" charset="0"/>
                            </a:rPr>
                            <m:t>𝑓</m:t>
                          </m:r>
                        </m:e>
                      </m:acc>
                      <m:d>
                        <m:dPr>
                          <m:ctrlPr>
                            <a:rPr lang="en-US" b="0" i="1" dirty="0" smtClean="0">
                              <a:latin typeface="Cambria Math" charset="0"/>
                            </a:rPr>
                          </m:ctrlPr>
                        </m:dPr>
                        <m:e>
                          <m:r>
                            <a:rPr lang="en-US" b="0" i="1" dirty="0" smtClean="0">
                              <a:latin typeface="Cambria Math" charset="0"/>
                            </a:rPr>
                            <m:t>𝑥</m:t>
                          </m:r>
                        </m:e>
                      </m:d>
                      <m:r>
                        <a:rPr lang="en-US">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acc>
                            <m:accPr>
                              <m:chr m:val="̂"/>
                              <m:ctrlPr>
                                <a:rPr lang="en-US" b="0" i="1" smtClean="0">
                                  <a:latin typeface="Cambria Math"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smtClean="0"/>
              </a:p>
              <a:p>
                <a:r>
                  <a:rPr lang="en-US" dirty="0" smtClean="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charset="0"/>
                            </a:rPr>
                          </m:ctrlPr>
                        </m:accPr>
                        <m:e>
                          <m:r>
                            <a:rPr lang="en-US" i="1" dirty="0">
                              <a:latin typeface="Cambria Math" charset="0"/>
                            </a:rPr>
                            <m:t>𝑓</m:t>
                          </m:r>
                        </m:e>
                      </m:acc>
                      <m:d>
                        <m:dPr>
                          <m:ctrlPr>
                            <a:rPr lang="en-US" i="1" dirty="0">
                              <a:latin typeface="Cambria Math"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smtClean="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629779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787818"/>
              </a:xfrm>
            </p:spPr>
            <p:txBody>
              <a:bodyPr/>
              <a:lstStyle/>
              <a:p>
                <a:r>
                  <a:rPr lang="en-US" b="1" dirty="0" smtClean="0">
                    <a:solidFill>
                      <a:schemeClr val="accent2"/>
                    </a:solidFill>
                  </a:rPr>
                  <a:t>Residual Analysis</a:t>
                </a:r>
                <a:endParaRPr lang="en-US" b="1" dirty="0">
                  <a:solidFill>
                    <a:schemeClr val="accent2"/>
                  </a:solidFill>
                </a:endParaRP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acc>
                          <m:accPr>
                            <m:chr m:val="̂"/>
                            <m:ctrlPr>
                              <a:rPr lang="en-US" b="0" i="1" smtClean="0">
                                <a:solidFill>
                                  <a:schemeClr val="tx1">
                                    <a:lumMod val="75000"/>
                                    <a:lumOff val="25000"/>
                                  </a:schemeClr>
                                </a:solidFill>
                                <a:latin typeface="Cambria Math"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were </a:t>
                </a:r>
                <a:r>
                  <a:rPr lang="en-US" dirty="0">
                    <a:solidFill>
                      <a:schemeClr val="tx1">
                        <a:lumMod val="75000"/>
                        <a:lumOff val="25000"/>
                      </a:schemeClr>
                    </a:solidFill>
                  </a:rPr>
                  <a:t>uncorrelated and normally distributed with mean 0 and fixed variance. </a:t>
                </a:r>
                <a:endParaRPr lang="en-US" dirty="0" smtClean="0">
                  <a:solidFill>
                    <a:schemeClr val="tx1">
                      <a:lumMod val="75000"/>
                      <a:lumOff val="25000"/>
                    </a:schemeClr>
                  </a:solidFill>
                </a:endParaRPr>
              </a:p>
              <a:p>
                <a:r>
                  <a:rPr lang="en-US" dirty="0" smtClean="0">
                    <a:solidFill>
                      <a:schemeClr val="tx1">
                        <a:lumMod val="75000"/>
                        <a:lumOff val="25000"/>
                      </a:schemeClr>
                    </a:solidFill>
                  </a:rPr>
                  <a:t>These </a:t>
                </a:r>
                <a:r>
                  <a:rPr lang="en-US" dirty="0">
                    <a:solidFill>
                      <a:schemeClr val="tx1">
                        <a:lumMod val="75000"/>
                        <a:lumOff val="25000"/>
                      </a:schemeClr>
                    </a:solidFill>
                  </a:rPr>
                  <a:t>assumptions need to be verified using the data. In residual analysis, we typically create two types of plots: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a </a:t>
                </a:r>
                <a:r>
                  <a:rPr lang="en-US" dirty="0">
                    <a:solidFill>
                      <a:schemeClr val="tx1">
                        <a:lumMod val="75000"/>
                        <a:lumOff val="25000"/>
                      </a:schemeClr>
                    </a:solidFill>
                  </a:rPr>
                  <a:t>plot </a:t>
                </a:r>
                <a:r>
                  <a:rPr lang="en-US" dirty="0" smtClean="0">
                    <a:solidFill>
                      <a:schemeClr val="tx1">
                        <a:lumMod val="75000"/>
                        <a:lumOff val="25000"/>
                      </a:schemeClr>
                    </a:solidFill>
                  </a:rPr>
                  <a:t>of</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smtClean="0">
                    <a:solidFill>
                      <a:schemeClr val="tx1">
                        <a:lumMod val="75000"/>
                        <a:lumOff val="25000"/>
                      </a:schemeClr>
                    </a:solidFill>
                  </a:rPr>
                  <a:t>with </a:t>
                </a:r>
                <a:r>
                  <a:rPr lang="en-US" dirty="0">
                    <a:solidFill>
                      <a:schemeClr val="tx1">
                        <a:lumMod val="75000"/>
                        <a:lumOff val="25000"/>
                      </a:schemeClr>
                    </a:solidFill>
                  </a:rPr>
                  <a:t>respect to </a:t>
                </a:r>
                <a14:m>
                  <m:oMath xmlns:m="http://schemas.openxmlformats.org/officeDocument/2006/math">
                    <m:sSub>
                      <m:sSubPr>
                        <m:ctrlPr>
                          <a:rPr lang="en-US" i="1">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This allows us to compare the distribution of the noise at different values of</a:t>
                </a:r>
                <a:r>
                  <a:rPr lang="en-US" dirty="0" smtClean="0">
                    <a:solidFill>
                      <a:schemeClr val="tx1">
                        <a:lumMod val="75000"/>
                        <a:lumOff val="25000"/>
                      </a:schemeClr>
                    </a:solidFill>
                  </a:rPr>
                  <a:t>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endParaRPr lang="en-US" dirty="0" smtClean="0">
                  <a:solidFill>
                    <a:schemeClr val="tx1">
                      <a:lumMod val="75000"/>
                      <a:lumOff val="25000"/>
                    </a:schemeClr>
                  </a:solidFill>
                </a:endParaRPr>
              </a:p>
              <a:p>
                <a:pPr marL="514350" indent="-514350">
                  <a:buAutoNum type="arabicPeriod"/>
                </a:pPr>
                <a:r>
                  <a:rPr lang="en-US" dirty="0" smtClean="0">
                    <a:solidFill>
                      <a:schemeClr val="tx1">
                        <a:lumMod val="75000"/>
                        <a:lumOff val="25000"/>
                      </a:schemeClr>
                    </a:solidFill>
                  </a:rPr>
                  <a:t>2</a:t>
                </a:r>
                <a:r>
                  <a:rPr lang="en-US" dirty="0">
                    <a:solidFill>
                      <a:schemeClr val="tx1">
                        <a:lumMod val="75000"/>
                        <a:lumOff val="25000"/>
                      </a:schemeClr>
                    </a:solidFill>
                  </a:rPr>
                  <a:t>. a histogram 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a:t>
                </a:r>
                <a:r>
                  <a:rPr lang="en-US" dirty="0" smtClean="0">
                    <a:solidFill>
                      <a:schemeClr val="tx1">
                        <a:lumMod val="75000"/>
                        <a:lumOff val="25000"/>
                      </a:schemeClr>
                    </a:solidFill>
                  </a:rPr>
                  <a:t>of </a:t>
                </a:r>
                <a14:m>
                  <m:oMath xmlns:m="http://schemas.openxmlformats.org/officeDocument/2006/math">
                    <m:sSub>
                      <m:sSubPr>
                        <m:ctrlPr>
                          <a:rPr lang="en-US" i="1">
                            <a:solidFill>
                              <a:schemeClr val="tx1">
                                <a:lumMod val="75000"/>
                                <a:lumOff val="25000"/>
                              </a:schemeClr>
                            </a:solidFill>
                            <a:latin typeface="Cambria Math"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charset="0"/>
                          </a:rPr>
                        </m:ctrlPr>
                      </m:sSubPr>
                      <m:e>
                        <m:acc>
                          <m:accPr>
                            <m:chr m:val="̂"/>
                            <m:ctrlPr>
                              <a:rPr lang="en-US" i="1">
                                <a:solidFill>
                                  <a:schemeClr val="tx1">
                                    <a:lumMod val="75000"/>
                                    <a:lumOff val="25000"/>
                                  </a:schemeClr>
                                </a:solidFill>
                                <a:latin typeface="Cambria Math"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smtClean="0">
                    <a:solidFill>
                      <a:schemeClr val="tx1">
                        <a:lumMod val="75000"/>
                        <a:lumOff val="25000"/>
                      </a:schemeClr>
                    </a:solidFill>
                  </a:rPr>
                  <a:t>.</a:t>
                </a:r>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spTree>
    <p:extLst>
      <p:ext uri="{BB962C8B-B14F-4D97-AF65-F5344CB8AC3E}">
        <p14:creationId xmlns:p14="http://schemas.microsoft.com/office/powerpoint/2010/main" val="21309911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a:t>
            </a:r>
            <a:r>
              <a:rPr lang="en-US" dirty="0"/>
              <a:t>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1499988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xmlns=""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smtClean="0">
                    <a:solidFill>
                      <a:schemeClr val="bg1">
                        <a:lumMod val="85000"/>
                      </a:schemeClr>
                    </a:solidFill>
                  </a:rPr>
                  <a:t>How well do </a:t>
                </a:r>
                <a:r>
                  <a:rPr lang="en-US" sz="2400" b="1" dirty="0">
                    <a:solidFill>
                      <a:schemeClr val="bg1">
                        <a:lumMod val="85000"/>
                      </a:schemeClr>
                    </a:solidFill>
                  </a:rPr>
                  <a:t>we know </a:t>
                </a:r>
                <a14:m>
                  <m:oMath xmlns:m="http://schemas.openxmlformats.org/officeDocument/2006/math">
                    <m:acc>
                      <m:accPr>
                        <m:chr m:val="̂"/>
                        <m:ctrlPr>
                          <a:rPr lang="en-US" sz="2400" b="1" i="1">
                            <a:solidFill>
                              <a:schemeClr val="bg1">
                                <a:lumMod val="85000"/>
                              </a:schemeClr>
                            </a:solidFill>
                            <a:latin typeface="Cambria Math"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smtClean="0">
                    <a:solidFill>
                      <a:schemeClr val="bg1">
                        <a:lumMod val="85000"/>
                      </a:schemeClr>
                    </a:solidFill>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smtClean="0">
                    <a:solidFill>
                      <a:schemeClr val="bg1">
                        <a:lumMod val="85000"/>
                      </a:schemeClr>
                    </a:solidFill>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smtClean="0">
                    <a:solidFill>
                      <a:schemeClr val="tx1"/>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315415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4598684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smtClean="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smtClean="0">
                  <a:latin typeface="Cambria Math" charset="0"/>
                </a:endParaRPr>
              </a:p>
              <a:p>
                <a:r>
                  <a:rPr lang="en-US" dirty="0" smtClean="0">
                    <a:latin typeface="Cambria Math" charset="0"/>
                  </a:rPr>
                  <a:t>We used </a:t>
                </a:r>
                <a:r>
                  <a:rPr lang="en-US" b="1" dirty="0" smtClean="0">
                    <a:latin typeface="Cambria Math" charset="0"/>
                  </a:rPr>
                  <a:t>bootstrap</a:t>
                </a:r>
                <a:r>
                  <a:rPr lang="en-US" dirty="0" smtClean="0">
                    <a:latin typeface="Cambria Math" charset="0"/>
                  </a:rPr>
                  <a:t> to estimate the distributions of </a:t>
                </a:r>
                <a14:m>
                  <m:oMath xmlns:m="http://schemas.openxmlformats.org/officeDocument/2006/math">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charset="0"/>
                          </a:rPr>
                        </m:ctrlPr>
                      </m:sSubPr>
                      <m:e>
                        <m:acc>
                          <m:accPr>
                            <m:chr m:val="̂"/>
                            <m:ctrlPr>
                              <a:rPr lang="en-US" i="1">
                                <a:latin typeface="Cambria Math" charset="0"/>
                              </a:rPr>
                            </m:ctrlPr>
                          </m:accPr>
                          <m:e>
                            <m:r>
                              <a:rPr lang="en-US" i="1">
                                <a:latin typeface="Cambria Math" charset="0"/>
                              </a:rPr>
                              <m:t>𝛽</m:t>
                            </m:r>
                          </m:e>
                        </m:acc>
                      </m:e>
                      <m:sub>
                        <m:r>
                          <a:rPr lang="en-US" i="1">
                            <a:latin typeface="Cambria Math" charset="0"/>
                          </a:rPr>
                          <m:t>1</m:t>
                        </m:r>
                      </m:sub>
                    </m:sSub>
                  </m:oMath>
                </a14:m>
                <a:endParaRPr lang="en-US" b="0" i="1" dirty="0" smtClean="0">
                  <a:latin typeface="Cambria Math" charset="0"/>
                </a:endParaRPr>
              </a:p>
              <a:p>
                <a:endParaRPr lang="en-US" b="0" dirty="0" smtClean="0">
                  <a:latin typeface="Cambria Math" charset="0"/>
                </a:endParaRPr>
              </a:p>
              <a:p>
                <a:endParaRPr lang="en-US" dirty="0"/>
              </a:p>
              <a:p>
                <a:endParaRPr lang="en-US" dirty="0" smtClean="0"/>
              </a:p>
              <a:p>
                <a:endParaRPr lang="en-US" dirty="0" smtClean="0"/>
              </a:p>
              <a:p>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
        <p:nvSpPr>
          <p:cNvPr id="8" name="TextBox 7"/>
          <p:cNvSpPr txBox="1"/>
          <p:nvPr/>
        </p:nvSpPr>
        <p:spPr>
          <a:xfrm>
            <a:off x="7187740" y="3935347"/>
            <a:ext cx="301686" cy="369332"/>
          </a:xfrm>
          <a:prstGeom prst="rect">
            <a:avLst/>
          </a:prstGeom>
          <a:noFill/>
        </p:spPr>
        <p:txBody>
          <a:bodyPr wrap="none" rtlCol="0">
            <a:spAutoFit/>
          </a:bodyPr>
          <a:lstStyle/>
          <a:p>
            <a:r>
              <a:rPr lang="en-US" smtClean="0"/>
              <a:t>2</a:t>
            </a:r>
            <a:endParaRPr lang="en-US"/>
          </a:p>
        </p:txBody>
      </p:sp>
    </p:spTree>
    <p:extLst>
      <p:ext uri="{BB962C8B-B14F-4D97-AF65-F5344CB8AC3E}">
        <p14:creationId xmlns:p14="http://schemas.microsoft.com/office/powerpoint/2010/main" val="1867517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a:t>
            </a:r>
            <a:r>
              <a:rPr lang="en-US" dirty="0" smtClean="0"/>
              <a:t>Regression (</a:t>
            </a:r>
            <a:r>
              <a:rPr lang="en-US" dirty="0" err="1" smtClean="0"/>
              <a:t>cont</a:t>
            </a:r>
            <a:r>
              <a:rPr lang="en-US" dirty="0" smtClean="0"/>
              <a:t>)</a:t>
            </a:r>
            <a:endParaRPr lang="en-US" dirty="0"/>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17857427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statistics,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"the production of an analysis that corresponds too closely or exactly to a particular set of data, and may therefore fail to fit additional data or predict future observations </a:t>
            </a:r>
            <a:r>
              <a:rPr lang="en-US" dirty="0" smtClean="0">
                <a:solidFill>
                  <a:schemeClr val="tx1">
                    <a:lumMod val="75000"/>
                    <a:lumOff val="25000"/>
                  </a:schemeClr>
                </a:solidFill>
                <a:latin typeface="Karla" charset="0"/>
                <a:ea typeface="Karla" charset="0"/>
                <a:cs typeface="Karla" charset="0"/>
              </a:rPr>
              <a:t>reliably”</a:t>
            </a:r>
          </a:p>
          <a:p>
            <a:endParaRPr lang="en-US" dirty="0">
              <a:solidFill>
                <a:schemeClr val="tx1">
                  <a:lumMod val="75000"/>
                  <a:lumOff val="25000"/>
                </a:schemeClr>
              </a:solidFill>
              <a:latin typeface="Karla" charset="0"/>
              <a:ea typeface="Karla" charset="0"/>
              <a:cs typeface="Karla" charset="0"/>
            </a:endParaRPr>
          </a:p>
          <a:p>
            <a:r>
              <a:rPr lang="en-US" dirty="0" smtClean="0">
                <a:solidFill>
                  <a:schemeClr val="tx1">
                    <a:lumMod val="75000"/>
                    <a:lumOff val="25000"/>
                  </a:schemeClr>
                </a:solidFill>
                <a:latin typeface="Karla" charset="0"/>
                <a:ea typeface="Karla" charset="0"/>
                <a:cs typeface="Karla" charset="0"/>
              </a:rPr>
              <a:t>More on this on Wednesday </a:t>
            </a:r>
            <a:endParaRPr lang="en-US" dirty="0">
              <a:solidFill>
                <a:schemeClr val="tx1">
                  <a:lumMod val="75000"/>
                  <a:lumOff val="25000"/>
                </a:schemeClr>
              </a:solidFill>
              <a:latin typeface="Karla" charset="0"/>
              <a:ea typeface="Karla" charset="0"/>
              <a:cs typeface="Karla" charset="0"/>
            </a:endParaRPr>
          </a:p>
          <a:p>
            <a:endParaRPr lang="en-US"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p:pic>
        <p:nvPicPr>
          <p:cNvPr id="1026" name="Picture 2" descr="areer Guidance - The Cliffhanger Method Will Help You Get the T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235" y="4138414"/>
            <a:ext cx="5369573" cy="26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47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The confidence intervals of our </a:t>
                </a:r>
                <a14:m>
                  <m:oMath xmlns:m="http://schemas.openxmlformats.org/officeDocument/2006/math">
                    <m:acc>
                      <m:accPr>
                        <m:chr m:val="̂"/>
                        <m:ctrlPr>
                          <a:rPr lang="en-US" i="1">
                            <a:latin typeface="Cambria Math" charset="0"/>
                          </a:rPr>
                        </m:ctrlPr>
                      </m:accPr>
                      <m:e>
                        <m:r>
                          <a:rPr lang="en-US" i="1">
                            <a:latin typeface="Cambria Math" charset="0"/>
                          </a:rPr>
                          <m:t>𝑓</m:t>
                        </m:r>
                      </m:e>
                    </m:acc>
                    <m:r>
                      <a:rPr lang="en-US" i="1">
                        <a:latin typeface="Cambria Math" charset="0"/>
                      </a:rPr>
                      <m:t> </m:t>
                    </m:r>
                  </m:oMath>
                </a14:m>
                <a:endParaRPr lang="en-US" dirty="0"/>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58</a:t>
            </a:fld>
            <a:endParaRPr lang="en-US"/>
          </a:p>
        </p:txBody>
      </p:sp>
    </p:spTree>
    <p:extLst>
      <p:ext uri="{BB962C8B-B14F-4D97-AF65-F5344CB8AC3E}">
        <p14:creationId xmlns:p14="http://schemas.microsoft.com/office/powerpoint/2010/main" val="20420317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Afternoon Exercises</a:t>
            </a:r>
            <a:endParaRPr lang="en-US" dirty="0"/>
          </a:p>
        </p:txBody>
      </p:sp>
      <p:sp>
        <p:nvSpPr>
          <p:cNvPr id="3" name="Content Placeholder 2"/>
          <p:cNvSpPr>
            <a:spLocks noGrp="1"/>
          </p:cNvSpPr>
          <p:nvPr>
            <p:ph idx="1"/>
          </p:nvPr>
        </p:nvSpPr>
        <p:spPr>
          <a:xfrm>
            <a:off x="932496" y="2005893"/>
            <a:ext cx="10327008" cy="2111143"/>
          </a:xfrm>
        </p:spPr>
        <p:txBody>
          <a:bodyPr/>
          <a:lstStyle/>
          <a:p>
            <a:r>
              <a:rPr lang="en-US" b="1" dirty="0" smtClean="0">
                <a:solidFill>
                  <a:schemeClr val="accent1">
                    <a:lumMod val="75000"/>
                  </a:schemeClr>
                </a:solidFill>
              </a:rPr>
              <a:t>Quiz</a:t>
            </a:r>
            <a:r>
              <a:rPr lang="en-US" dirty="0" smtClean="0"/>
              <a:t> - to be completed in the next 10 min:</a:t>
            </a:r>
          </a:p>
          <a:p>
            <a:r>
              <a:rPr lang="en-US" dirty="0"/>
              <a:t>	</a:t>
            </a:r>
            <a:r>
              <a:rPr lang="en-US" dirty="0" smtClean="0">
                <a:solidFill>
                  <a:schemeClr val="tx1">
                    <a:lumMod val="95000"/>
                    <a:lumOff val="5000"/>
                  </a:schemeClr>
                </a:solidFill>
              </a:rPr>
              <a:t>Sway</a:t>
            </a:r>
            <a:r>
              <a:rPr lang="en-US" dirty="0" smtClean="0"/>
              <a:t>: Lecture </a:t>
            </a:r>
            <a:r>
              <a:rPr lang="en-US" dirty="0"/>
              <a:t>6</a:t>
            </a:r>
            <a:r>
              <a:rPr lang="en-US" dirty="0" smtClean="0"/>
              <a:t>: Multi and poly Regression</a:t>
            </a:r>
          </a:p>
          <a:p>
            <a:endParaRPr lang="en-US" dirty="0"/>
          </a:p>
          <a:p>
            <a:r>
              <a:rPr lang="en-US" b="1" dirty="0" smtClean="0">
                <a:solidFill>
                  <a:schemeClr val="accent1">
                    <a:lumMod val="75000"/>
                  </a:schemeClr>
                </a:solidFill>
              </a:rPr>
              <a:t>Programmatic </a:t>
            </a:r>
            <a:r>
              <a:rPr lang="mr-IN" dirty="0" smtClean="0"/>
              <a:t>–</a:t>
            </a:r>
            <a:r>
              <a:rPr lang="en-US" dirty="0" smtClean="0"/>
              <a:t> to be completed by lab time tomorrow: </a:t>
            </a:r>
          </a:p>
          <a:p>
            <a:r>
              <a:rPr lang="en-US" dirty="0"/>
              <a:t>	</a:t>
            </a:r>
            <a:r>
              <a:rPr lang="en-US" dirty="0" smtClean="0">
                <a:solidFill>
                  <a:schemeClr val="tx1">
                    <a:lumMod val="95000"/>
                    <a:lumOff val="5000"/>
                  </a:schemeClr>
                </a:solidFill>
              </a:rPr>
              <a:t>Lessons</a:t>
            </a:r>
            <a:r>
              <a:rPr lang="en-US" dirty="0" smtClean="0"/>
              <a:t>: Lecture 6:</a:t>
            </a:r>
            <a:r>
              <a:rPr lang="en-US" dirty="0"/>
              <a:t>	</a:t>
            </a:r>
            <a:endParaRPr lang="en-US" dirty="0" smtClean="0"/>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888325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t>We calculate </a:t>
                </a:r>
                <a:r>
                  <a:rPr lang="en-US" sz="2400" dirty="0"/>
                  <a:t>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3"/>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a:t>
            </a:r>
            <a:r>
              <a:rPr lang="en-US" sz="2400" dirty="0" smtClean="0"/>
              <a:t>evaluate the importance </a:t>
            </a:r>
            <a:r>
              <a:rPr lang="en-US" sz="2400" dirty="0"/>
              <a:t>of </a:t>
            </a:r>
            <a:r>
              <a:rPr lang="en-US" sz="2400" dirty="0" smtClean="0"/>
              <a:t>predictors using hypothesis testing, using the t-statistics and p-values.</a:t>
            </a:r>
            <a:endParaRPr lang="en-US" sz="2400" dirty="0"/>
          </a:p>
        </p:txBody>
      </p:sp>
      <p:grpSp>
        <p:nvGrpSpPr>
          <p:cNvPr id="13" name="Group 12"/>
          <p:cNvGrpSpPr/>
          <p:nvPr/>
        </p:nvGrpSpPr>
        <p:grpSpPr>
          <a:xfrm>
            <a:off x="3998822" y="2229189"/>
            <a:ext cx="4633504" cy="3089003"/>
            <a:chOff x="7355296" y="603300"/>
            <a:chExt cx="4633504" cy="3089003"/>
          </a:xfrm>
        </p:grpSpPr>
        <p:grpSp>
          <p:nvGrpSpPr>
            <p:cNvPr id="14" name="Group 13"/>
            <p:cNvGrpSpPr/>
            <p:nvPr/>
          </p:nvGrpSpPr>
          <p:grpSpPr>
            <a:xfrm>
              <a:off x="7355296" y="603300"/>
              <a:ext cx="4633504" cy="3089003"/>
              <a:chOff x="2838450" y="2055901"/>
              <a:chExt cx="6515100" cy="43434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7" name="Straight Arrow Connector 16"/>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charset="0"/>
                                      <a:ea typeface="Karla" charset="0"/>
                                      <a:cs typeface="Karla" charset="0"/>
                                    </a:rPr>
                                  </m:ctrlPr>
                                </m:sSubPr>
                                <m:e>
                                  <m:acc>
                                    <m:accPr>
                                      <m:chr m:val="̂"/>
                                      <m:ctrlPr>
                                        <a:rPr lang="en-US" i="1">
                                          <a:latin typeface="Cambria Math"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15" name="TextBox 14"/>
            <p:cNvSpPr txBox="1"/>
            <p:nvPr/>
          </p:nvSpPr>
          <p:spPr>
            <a:xfrm>
              <a:off x="10445672" y="1346681"/>
              <a:ext cx="276038" cy="307777"/>
            </a:xfrm>
            <a:prstGeom prst="rect">
              <a:avLst/>
            </a:prstGeom>
            <a:noFill/>
          </p:spPr>
          <p:txBody>
            <a:bodyPr wrap="none" rtlCol="0">
              <a:spAutoFit/>
            </a:bodyPr>
            <a:lstStyle/>
            <a:p>
              <a:r>
                <a:rPr lang="en-US" sz="1400" dirty="0" smtClean="0"/>
                <a:t>2</a:t>
              </a:r>
              <a:endParaRPr lang="en-US" dirty="0"/>
            </a:p>
          </p:txBody>
        </p:sp>
      </p:grpSp>
    </p:spTree>
    <p:extLst>
      <p:ext uri="{BB962C8B-B14F-4D97-AF65-F5344CB8AC3E}">
        <p14:creationId xmlns:p14="http://schemas.microsoft.com/office/powerpoint/2010/main" val="1501922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from last lecture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a:t>
                </a:r>
                <a:r>
                  <a:rPr lang="en-US" sz="2400" b="1" dirty="0" smtClean="0"/>
                  <a:t>well do </a:t>
                </a:r>
                <a:r>
                  <a:rPr lang="en-US" sz="2400" b="1" dirty="0"/>
                  <a:t>we know </a:t>
                </a:r>
                <a14:m>
                  <m:oMath xmlns:m="http://schemas.openxmlformats.org/officeDocument/2006/math">
                    <m:acc>
                      <m:accPr>
                        <m:chr m:val="̂"/>
                        <m:ctrlPr>
                          <a:rPr lang="en-US" sz="2400" b="1" i="1" smtClean="0">
                            <a:latin typeface="Cambria Math"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This lecture</a:t>
              </a:r>
              <a:endParaRPr lang="en-US" sz="2800" dirty="0">
                <a:solidFill>
                  <a:schemeClr val="tx1">
                    <a:lumMod val="75000"/>
                    <a:lumOff val="25000"/>
                  </a:schemeClr>
                </a:solidFill>
                <a:latin typeface="Karla" charset="0"/>
                <a:ea typeface="Karla" charset="0"/>
                <a:cs typeface="Karla" charset="0"/>
              </a:endParaRP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charset="0"/>
                            <a:ea typeface="Karla" charset="0"/>
                            <a:cs typeface="Karla" charset="0"/>
                          </a:rPr>
                        </m:ctrlPr>
                      </m:accPr>
                      <m:e>
                        <m:r>
                          <a:rPr lang="en-US" sz="2400">
                            <a:latin typeface="Cambria Math" charset="0"/>
                            <a:ea typeface="Karla" charset="0"/>
                            <a:cs typeface="Karla" charset="0"/>
                          </a:rPr>
                          <m:t>𝑓</m:t>
                        </m:r>
                      </m:e>
                    </m:acc>
                    <m:r>
                      <a:rPr lang="en-US" sz="2400">
                        <a:latin typeface="Cambria Math"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latin typeface="Karla" charset="0"/>
                    <a:ea typeface="Karla" charset="0"/>
                    <a:cs typeface="Karla" charset="0"/>
                  </a:rPr>
                  <a:t>Multi-linear </a:t>
                </a:r>
                <a:r>
                  <a:rPr lang="en-US" dirty="0" smtClean="0">
                    <a:latin typeface="Karla" charset="0"/>
                    <a:ea typeface="Karla" charset="0"/>
                    <a:cs typeface="Karla" charset="0"/>
                  </a:rPr>
                  <a:t>Regression</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smtClean="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endParaRPr lang="en-US" dirty="0" smtClean="0">
                  <a:solidFill>
                    <a:schemeClr val="tx1">
                      <a:lumMod val="75000"/>
                      <a:lumOff val="25000"/>
                    </a:schemeClr>
                  </a:solidFill>
                  <a:latin typeface="Karla" charset="0"/>
                  <a:ea typeface="Karla" charset="0"/>
                  <a:cs typeface="Karla" charset="0"/>
                </a:endParaRPr>
              </a:p>
              <a:p>
                <a:pPr marL="1085820" lvl="1" indent="-342900">
                  <a:spcBef>
                    <a:spcPts val="600"/>
                  </a:spcBef>
                  <a:spcAft>
                    <a:spcPts val="600"/>
                  </a:spcAft>
                  <a:buFont typeface="Arial" charset="0"/>
                  <a:buChar char="•"/>
                </a:pPr>
                <a:r>
                  <a:rPr lang="en-US" dirty="0" smtClean="0">
                    <a:solidFill>
                      <a:schemeClr val="tx1">
                        <a:lumMod val="75000"/>
                        <a:lumOff val="25000"/>
                      </a:schemeClr>
                    </a:solidFill>
                    <a:latin typeface="Karla" charset="0"/>
                    <a:ea typeface="Karla" charset="0"/>
                    <a:cs typeface="Karla" charset="0"/>
                  </a:rPr>
                  <a:t>Linear Algebra Formulation</a:t>
                </a:r>
                <a:endParaRPr lang="en-US" dirty="0">
                  <a:solidFill>
                    <a:schemeClr val="tx1">
                      <a:lumMod val="75000"/>
                      <a:lumOff val="25000"/>
                    </a:schemeClr>
                  </a:solidFill>
                  <a:latin typeface="Karla" charset="0"/>
                  <a:ea typeface="Karla" charset="0"/>
                  <a:cs typeface="Karla"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600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22166</TotalTime>
  <Words>2348</Words>
  <Application>Microsoft Macintosh PowerPoint</Application>
  <PresentationFormat>Widescreen</PresentationFormat>
  <Paragraphs>594</Paragraphs>
  <Slides>59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Cambria Math</vt:lpstr>
      <vt:lpstr>Karla</vt:lpstr>
      <vt:lpstr>Mangal</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Summary from last lecture</vt:lpstr>
      <vt:lpstr>Summary</vt:lpstr>
      <vt:lpstr>Summary</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PowerPoint Presentation</vt:lpstr>
      <vt:lpstr>Residuals</vt:lpstr>
      <vt:lpstr>Residuals</vt:lpstr>
      <vt:lpstr>Residual Analysis </vt:lpstr>
      <vt:lpstr>Lecture Outline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Afternoon Exercises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Wenjie Gu</cp:lastModifiedBy>
  <cp:revision>38</cp:revision>
  <dcterms:created xsi:type="dcterms:W3CDTF">2019-05-24T03:55:12Z</dcterms:created>
  <dcterms:modified xsi:type="dcterms:W3CDTF">2019-10-06T20:25:48Z</dcterms:modified>
</cp:coreProperties>
</file>